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8" r:id="rId3"/>
    <p:sldId id="258" r:id="rId4"/>
    <p:sldId id="257" r:id="rId5"/>
    <p:sldId id="259" r:id="rId6"/>
    <p:sldId id="260" r:id="rId7"/>
    <p:sldId id="261" r:id="rId8"/>
    <p:sldId id="262" r:id="rId9"/>
    <p:sldId id="263" r:id="rId10"/>
    <p:sldId id="264" r:id="rId11"/>
    <p:sldId id="265" r:id="rId12"/>
    <p:sldId id="266" r:id="rId13"/>
    <p:sldId id="267" r:id="rId14"/>
    <p:sldId id="269"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06" autoAdjust="0"/>
    <p:restoredTop sz="94660"/>
  </p:normalViewPr>
  <p:slideViewPr>
    <p:cSldViewPr snapToGrid="0">
      <p:cViewPr varScale="1">
        <p:scale>
          <a:sx n="92" d="100"/>
          <a:sy n="92" d="100"/>
        </p:scale>
        <p:origin x="50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4/6/2020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4/6/2020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4/6/2020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4/6/2020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s-ES"/>
              <a:t>Haga clic para modificar el estilo de título del patrón</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s-ES"/>
              <a:t>Haga clic para modificar los estilos de texto del patrón</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4/6/2020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s-ES"/>
              <a:t>Haga clic para modificar el estilo de título del patrón</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s-ES"/>
              <a:t>Haga clic para modificar los estilos de texto del patrón</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4/6/2020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1BEF0D-F0BB-DE4B-95CE-6DB70DBA9567}" type="datetimeFigureOut">
              <a:rPr lang="en-US" dirty="0"/>
              <a:pPr/>
              <a:t>4/6/2020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B61BEF0D-F0BB-DE4B-95CE-6DB70DBA9567}" type="datetimeFigureOut">
              <a:rPr lang="en-US" dirty="0"/>
              <a:pPr/>
              <a:t>4/6/2020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s-ES"/>
              <a:t>Haga clic para modificar el estilo de título del patrón</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4/6/2020</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4/6/2020</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‹Nº›</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gif"/><Relationship Id="rId7" Type="http://schemas.openxmlformats.org/officeDocument/2006/relationships/image" Target="../media/image11.png"/><Relationship Id="rId2" Type="http://schemas.openxmlformats.org/officeDocument/2006/relationships/image" Target="../media/image29.gif"/><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32.png"/><Relationship Id="rId4" Type="http://schemas.openxmlformats.org/officeDocument/2006/relationships/image" Target="../media/image31.gif"/></Relationships>
</file>

<file path=ppt/slides/_rels/slide11.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gif"/><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5.gif"/></Relationships>
</file>

<file path=ppt/slides/_rels/slide12.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gif"/><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8.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7" Type="http://schemas.openxmlformats.org/officeDocument/2006/relationships/image" Target="../media/image11.png"/><Relationship Id="rId2" Type="http://schemas.openxmlformats.org/officeDocument/2006/relationships/image" Target="../media/image6.gif"/><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gif"/><Relationship Id="rId4" Type="http://schemas.openxmlformats.org/officeDocument/2006/relationships/image" Target="../media/image8.gif"/></Relationships>
</file>

<file path=ppt/slides/_rels/slide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gif"/><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4.gif"/></Relationships>
</file>

<file path=ppt/slides/_rels/slide6.xml.rels><?xml version="1.0" encoding="UTF-8" standalone="yes"?>
<Relationships xmlns="http://schemas.openxmlformats.org/package/2006/relationships"><Relationship Id="rId3" Type="http://schemas.openxmlformats.org/officeDocument/2006/relationships/image" Target="../media/image16.gif"/><Relationship Id="rId7" Type="http://schemas.openxmlformats.org/officeDocument/2006/relationships/image" Target="../media/image11.png"/><Relationship Id="rId2" Type="http://schemas.openxmlformats.org/officeDocument/2006/relationships/image" Target="../media/image15.gif"/><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image" Target="../media/image17.gif"/></Relationships>
</file>

<file path=ppt/slides/_rels/slide7.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gif"/><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1.gif"/></Relationships>
</file>

<file path=ppt/slides/_rels/slide8.xml.rels><?xml version="1.0" encoding="UTF-8" standalone="yes"?>
<Relationships xmlns="http://schemas.openxmlformats.org/package/2006/relationships"><Relationship Id="rId3" Type="http://schemas.openxmlformats.org/officeDocument/2006/relationships/image" Target="../media/image23.gif"/><Relationship Id="rId7" Type="http://schemas.openxmlformats.org/officeDocument/2006/relationships/image" Target="../media/image10.png"/><Relationship Id="rId2" Type="http://schemas.openxmlformats.org/officeDocument/2006/relationships/image" Target="../media/image22.gif"/><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25.gif"/><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gif"/><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D4521022-AFFC-49DA-9895-5E28FB05DB65}"/>
              </a:ext>
            </a:extLst>
          </p:cNvPr>
          <p:cNvSpPr>
            <a:spLocks noGrp="1"/>
          </p:cNvSpPr>
          <p:nvPr>
            <p:ph type="ctrTitle"/>
          </p:nvPr>
        </p:nvSpPr>
        <p:spPr>
          <a:xfrm>
            <a:off x="1559626" y="1524000"/>
            <a:ext cx="8676222" cy="1905000"/>
          </a:xfrm>
        </p:spPr>
        <p:txBody>
          <a:bodyPr>
            <a:normAutofit/>
          </a:bodyPr>
          <a:lstStyle/>
          <a:p>
            <a:r>
              <a:rPr lang="es-ES" dirty="0"/>
              <a:t>Actividad física en tiempos de covid-19</a:t>
            </a:r>
            <a:endParaRPr lang="es-CL" dirty="0"/>
          </a:p>
        </p:txBody>
      </p:sp>
      <p:sp>
        <p:nvSpPr>
          <p:cNvPr id="3" name="Subtítulo 2">
            <a:extLst>
              <a:ext uri="{FF2B5EF4-FFF2-40B4-BE49-F238E27FC236}">
                <a16:creationId xmlns="" xmlns:a16="http://schemas.microsoft.com/office/drawing/2014/main" id="{D039F940-C1B7-413B-A7F9-752DD5789BD3}"/>
              </a:ext>
            </a:extLst>
          </p:cNvPr>
          <p:cNvSpPr>
            <a:spLocks noGrp="1"/>
          </p:cNvSpPr>
          <p:nvPr>
            <p:ph type="subTitle" idx="1"/>
          </p:nvPr>
        </p:nvSpPr>
        <p:spPr>
          <a:xfrm>
            <a:off x="1641353" y="4598581"/>
            <a:ext cx="8676222" cy="1905000"/>
          </a:xfrm>
        </p:spPr>
        <p:txBody>
          <a:bodyPr/>
          <a:lstStyle/>
          <a:p>
            <a:r>
              <a:rPr lang="es-ES" sz="2400" b="1" dirty="0">
                <a:solidFill>
                  <a:srgbClr val="FFFF00"/>
                </a:solidFill>
              </a:rPr>
              <a:t>Ejercicios físicos para realizar en casa </a:t>
            </a:r>
          </a:p>
          <a:p>
            <a:endParaRPr lang="es-ES" b="1" dirty="0">
              <a:solidFill>
                <a:srgbClr val="FFFF00"/>
              </a:solidFill>
            </a:endParaRPr>
          </a:p>
          <a:p>
            <a:r>
              <a:rPr lang="es-ES" sz="2400" b="1" dirty="0">
                <a:solidFill>
                  <a:srgbClr val="FFFF00"/>
                </a:solidFill>
              </a:rPr>
              <a:t>Profesor: MIGUEL RAMOS ALARCON</a:t>
            </a:r>
            <a:endParaRPr lang="es-CL" sz="2400" b="1" dirty="0">
              <a:solidFill>
                <a:srgbClr val="FFFF00"/>
              </a:solidFill>
            </a:endParaRPr>
          </a:p>
        </p:txBody>
      </p:sp>
      <p:pic>
        <p:nvPicPr>
          <p:cNvPr id="4" name="Imagen 3">
            <a:extLst>
              <a:ext uri="{FF2B5EF4-FFF2-40B4-BE49-F238E27FC236}">
                <a16:creationId xmlns="" xmlns:a16="http://schemas.microsoft.com/office/drawing/2014/main" id="{A730F57A-72F6-406A-8D27-E60D25887D47}"/>
              </a:ext>
            </a:extLst>
          </p:cNvPr>
          <p:cNvPicPr>
            <a:picLocks noChangeAspect="1"/>
          </p:cNvPicPr>
          <p:nvPr/>
        </p:nvPicPr>
        <p:blipFill>
          <a:blip r:embed="rId2"/>
          <a:stretch>
            <a:fillRect/>
          </a:stretch>
        </p:blipFill>
        <p:spPr>
          <a:xfrm>
            <a:off x="7724724" y="214588"/>
            <a:ext cx="4206605" cy="1091279"/>
          </a:xfrm>
          <a:prstGeom prst="rect">
            <a:avLst/>
          </a:prstGeom>
        </p:spPr>
      </p:pic>
      <p:pic>
        <p:nvPicPr>
          <p:cNvPr id="6" name="Imagen 5">
            <a:extLst>
              <a:ext uri="{FF2B5EF4-FFF2-40B4-BE49-F238E27FC236}">
                <a16:creationId xmlns="" xmlns:a16="http://schemas.microsoft.com/office/drawing/2014/main" id="{C40D1544-8BFF-447B-96A5-8BF08523CC2C}"/>
              </a:ext>
            </a:extLst>
          </p:cNvPr>
          <p:cNvPicPr>
            <a:picLocks noChangeAspect="1"/>
          </p:cNvPicPr>
          <p:nvPr/>
        </p:nvPicPr>
        <p:blipFill>
          <a:blip r:embed="rId3"/>
          <a:stretch>
            <a:fillRect/>
          </a:stretch>
        </p:blipFill>
        <p:spPr>
          <a:xfrm>
            <a:off x="145265" y="104600"/>
            <a:ext cx="1414361" cy="1419400"/>
          </a:xfrm>
          <a:prstGeom prst="rect">
            <a:avLst/>
          </a:prstGeom>
        </p:spPr>
      </p:pic>
    </p:spTree>
    <p:extLst>
      <p:ext uri="{BB962C8B-B14F-4D97-AF65-F5344CB8AC3E}">
        <p14:creationId xmlns:p14="http://schemas.microsoft.com/office/powerpoint/2010/main" val="9738653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8414C39A-59F6-4E32-B9AE-138A40DE707E}"/>
              </a:ext>
            </a:extLst>
          </p:cNvPr>
          <p:cNvPicPr>
            <a:picLocks noChangeAspect="1"/>
          </p:cNvPicPr>
          <p:nvPr/>
        </p:nvPicPr>
        <p:blipFill>
          <a:blip r:embed="rId2"/>
          <a:stretch>
            <a:fillRect/>
          </a:stretch>
        </p:blipFill>
        <p:spPr>
          <a:xfrm>
            <a:off x="191711" y="1390551"/>
            <a:ext cx="3225652" cy="2809439"/>
          </a:xfrm>
          <a:prstGeom prst="rect">
            <a:avLst/>
          </a:prstGeom>
        </p:spPr>
      </p:pic>
      <p:sp>
        <p:nvSpPr>
          <p:cNvPr id="5" name="CuadroTexto 4">
            <a:extLst>
              <a:ext uri="{FF2B5EF4-FFF2-40B4-BE49-F238E27FC236}">
                <a16:creationId xmlns="" xmlns:a16="http://schemas.microsoft.com/office/drawing/2014/main" id="{8D3B2707-9C55-4FEA-A6A2-C6404479223E}"/>
              </a:ext>
            </a:extLst>
          </p:cNvPr>
          <p:cNvSpPr txBox="1"/>
          <p:nvPr/>
        </p:nvSpPr>
        <p:spPr>
          <a:xfrm>
            <a:off x="47290" y="1021219"/>
            <a:ext cx="441146" cy="369332"/>
          </a:xfrm>
          <a:prstGeom prst="rect">
            <a:avLst/>
          </a:prstGeom>
          <a:noFill/>
        </p:spPr>
        <p:txBody>
          <a:bodyPr wrap="none" rtlCol="0">
            <a:spAutoFit/>
          </a:bodyPr>
          <a:lstStyle/>
          <a:p>
            <a:r>
              <a:rPr lang="es-ES" b="1" dirty="0">
                <a:solidFill>
                  <a:srgbClr val="FFFF00"/>
                </a:solidFill>
              </a:rPr>
              <a:t>16</a:t>
            </a:r>
            <a:endParaRPr lang="es-CL" b="1" dirty="0">
              <a:solidFill>
                <a:srgbClr val="FFFF00"/>
              </a:solidFill>
            </a:endParaRPr>
          </a:p>
        </p:txBody>
      </p:sp>
      <p:sp>
        <p:nvSpPr>
          <p:cNvPr id="6" name="CuadroTexto 5">
            <a:extLst>
              <a:ext uri="{FF2B5EF4-FFF2-40B4-BE49-F238E27FC236}">
                <a16:creationId xmlns="" xmlns:a16="http://schemas.microsoft.com/office/drawing/2014/main" id="{35FED319-F301-4834-8441-87CD9A4F0F24}"/>
              </a:ext>
            </a:extLst>
          </p:cNvPr>
          <p:cNvSpPr txBox="1"/>
          <p:nvPr/>
        </p:nvSpPr>
        <p:spPr>
          <a:xfrm>
            <a:off x="128800" y="4199990"/>
            <a:ext cx="3066165" cy="2554545"/>
          </a:xfrm>
          <a:prstGeom prst="rect">
            <a:avLst/>
          </a:prstGeom>
          <a:noFill/>
        </p:spPr>
        <p:txBody>
          <a:bodyPr wrap="square" rtlCol="0">
            <a:spAutoFit/>
          </a:bodyPr>
          <a:lstStyle/>
          <a:p>
            <a:r>
              <a:rPr lang="es-ES" sz="1600" dirty="0">
                <a:latin typeface="Arial" panose="020B0604020202020204" pitchFamily="34" charset="0"/>
                <a:cs typeface="Arial" panose="020B0604020202020204" pitchFamily="34" charset="0"/>
              </a:rPr>
              <a:t>Sentadilla Explosiva : </a:t>
            </a:r>
          </a:p>
          <a:p>
            <a:endParaRPr lang="es-ES" sz="1600" dirty="0">
              <a:latin typeface="Arial" panose="020B0604020202020204" pitchFamily="34" charset="0"/>
              <a:cs typeface="Arial" panose="020B0604020202020204" pitchFamily="34" charset="0"/>
            </a:endParaRPr>
          </a:p>
          <a:p>
            <a:r>
              <a:rPr lang="es-ES" sz="1600" dirty="0">
                <a:latin typeface="Arial" panose="020B0604020202020204" pitchFamily="34" charset="0"/>
                <a:cs typeface="Arial" panose="020B0604020202020204" pitchFamily="34" charset="0"/>
              </a:rPr>
              <a:t>Mantener espalda recta, bajar a la posición de sentadilla para luego volver con un salto explosivo hacia arriba ayudándose con el impulso de las manos.</a:t>
            </a:r>
          </a:p>
          <a:p>
            <a:r>
              <a:rPr lang="es-ES" sz="1600" b="1" dirty="0">
                <a:solidFill>
                  <a:srgbClr val="FFFF00"/>
                </a:solidFill>
                <a:latin typeface="Arial" panose="020B0604020202020204" pitchFamily="34" charset="0"/>
                <a:cs typeface="Arial" panose="020B0604020202020204" pitchFamily="34" charset="0"/>
              </a:rPr>
              <a:t>4 series de </a:t>
            </a:r>
          </a:p>
          <a:p>
            <a:r>
              <a:rPr lang="es-ES" sz="1600" b="1" dirty="0">
                <a:solidFill>
                  <a:srgbClr val="FFFF00"/>
                </a:solidFill>
                <a:latin typeface="Arial" panose="020B0604020202020204" pitchFamily="34" charset="0"/>
                <a:cs typeface="Arial" panose="020B0604020202020204" pitchFamily="34" charset="0"/>
              </a:rPr>
              <a:t>15 a 20 repeticiones </a:t>
            </a:r>
            <a:endParaRPr lang="es-CL" sz="1600" b="1" dirty="0">
              <a:solidFill>
                <a:srgbClr val="FFFF00"/>
              </a:solidFill>
              <a:latin typeface="Arial" panose="020B0604020202020204" pitchFamily="34" charset="0"/>
              <a:cs typeface="Arial" panose="020B0604020202020204" pitchFamily="34" charset="0"/>
            </a:endParaRPr>
          </a:p>
        </p:txBody>
      </p:sp>
      <p:sp>
        <p:nvSpPr>
          <p:cNvPr id="9" name="CuadroTexto 8">
            <a:extLst>
              <a:ext uri="{FF2B5EF4-FFF2-40B4-BE49-F238E27FC236}">
                <a16:creationId xmlns="" xmlns:a16="http://schemas.microsoft.com/office/drawing/2014/main" id="{6FA152EF-3B20-4EF8-902A-3290F7FF91CE}"/>
              </a:ext>
            </a:extLst>
          </p:cNvPr>
          <p:cNvSpPr txBox="1"/>
          <p:nvPr/>
        </p:nvSpPr>
        <p:spPr>
          <a:xfrm>
            <a:off x="3902532" y="4076878"/>
            <a:ext cx="3225652" cy="2800767"/>
          </a:xfrm>
          <a:prstGeom prst="rect">
            <a:avLst/>
          </a:prstGeom>
          <a:noFill/>
        </p:spPr>
        <p:txBody>
          <a:bodyPr wrap="square" rtlCol="0">
            <a:spAutoFit/>
          </a:bodyPr>
          <a:lstStyle/>
          <a:p>
            <a:r>
              <a:rPr lang="es-ES" sz="1600" dirty="0">
                <a:latin typeface="Arial" panose="020B0604020202020204" pitchFamily="34" charset="0"/>
                <a:cs typeface="Arial" panose="020B0604020202020204" pitchFamily="34" charset="0"/>
              </a:rPr>
              <a:t>Estocadas con desplazamiento</a:t>
            </a:r>
          </a:p>
          <a:p>
            <a:endParaRPr lang="es-ES" sz="1600" dirty="0">
              <a:latin typeface="Arial" panose="020B0604020202020204" pitchFamily="34" charset="0"/>
              <a:cs typeface="Arial" panose="020B0604020202020204" pitchFamily="34" charset="0"/>
            </a:endParaRPr>
          </a:p>
          <a:p>
            <a:r>
              <a:rPr lang="es-ES" sz="1600" dirty="0">
                <a:latin typeface="Arial" panose="020B0604020202020204" pitchFamily="34" charset="0"/>
                <a:cs typeface="Arial" panose="020B0604020202020204" pitchFamily="34" charset="0"/>
              </a:rPr>
              <a:t>Realizar un paso y bajar con el pie contrario luego alterno al otro pie y repito la acción como demuestra el video. </a:t>
            </a:r>
          </a:p>
          <a:p>
            <a:endParaRPr lang="es-ES" sz="1600" dirty="0">
              <a:latin typeface="Arial" panose="020B0604020202020204" pitchFamily="34" charset="0"/>
              <a:cs typeface="Arial" panose="020B0604020202020204" pitchFamily="34" charset="0"/>
            </a:endParaRPr>
          </a:p>
          <a:p>
            <a:r>
              <a:rPr lang="es-ES" sz="1600" b="1" dirty="0">
                <a:solidFill>
                  <a:srgbClr val="FFFF00"/>
                </a:solidFill>
                <a:latin typeface="Arial" panose="020B0604020202020204" pitchFamily="34" charset="0"/>
                <a:cs typeface="Arial" panose="020B0604020202020204" pitchFamily="34" charset="0"/>
              </a:rPr>
              <a:t>4</a:t>
            </a:r>
            <a:r>
              <a:rPr lang="es-ES" sz="1600" dirty="0">
                <a:latin typeface="Arial" panose="020B0604020202020204" pitchFamily="34" charset="0"/>
                <a:cs typeface="Arial" panose="020B0604020202020204" pitchFamily="34" charset="0"/>
              </a:rPr>
              <a:t> </a:t>
            </a:r>
            <a:r>
              <a:rPr lang="es-ES" sz="1600" b="1" dirty="0">
                <a:solidFill>
                  <a:srgbClr val="FFFF00"/>
                </a:solidFill>
                <a:latin typeface="Arial" panose="020B0604020202020204" pitchFamily="34" charset="0"/>
                <a:cs typeface="Arial" panose="020B0604020202020204" pitchFamily="34" charset="0"/>
              </a:rPr>
              <a:t>series de </a:t>
            </a:r>
          </a:p>
          <a:p>
            <a:r>
              <a:rPr lang="es-ES" sz="1600" b="1" dirty="0">
                <a:solidFill>
                  <a:srgbClr val="FFFF00"/>
                </a:solidFill>
                <a:latin typeface="Arial" panose="020B0604020202020204" pitchFamily="34" charset="0"/>
                <a:cs typeface="Arial" panose="020B0604020202020204" pitchFamily="34" charset="0"/>
              </a:rPr>
              <a:t>15 a 20 repeticiones </a:t>
            </a:r>
          </a:p>
          <a:p>
            <a:endParaRPr lang="es-ES" sz="1600" dirty="0">
              <a:latin typeface="Arial" panose="020B0604020202020204" pitchFamily="34" charset="0"/>
              <a:cs typeface="Arial" panose="020B0604020202020204" pitchFamily="34" charset="0"/>
            </a:endParaRPr>
          </a:p>
          <a:p>
            <a:endParaRPr lang="es-CL" sz="1600" dirty="0">
              <a:latin typeface="Arial" panose="020B0604020202020204" pitchFamily="34" charset="0"/>
              <a:cs typeface="Arial" panose="020B0604020202020204" pitchFamily="34" charset="0"/>
            </a:endParaRPr>
          </a:p>
        </p:txBody>
      </p:sp>
      <p:sp>
        <p:nvSpPr>
          <p:cNvPr id="12" name="CuadroTexto 11">
            <a:extLst>
              <a:ext uri="{FF2B5EF4-FFF2-40B4-BE49-F238E27FC236}">
                <a16:creationId xmlns="" xmlns:a16="http://schemas.microsoft.com/office/drawing/2014/main" id="{B0DBD3B6-2410-443C-8F73-6934F13EA8DB}"/>
              </a:ext>
            </a:extLst>
          </p:cNvPr>
          <p:cNvSpPr txBox="1"/>
          <p:nvPr/>
        </p:nvSpPr>
        <p:spPr>
          <a:xfrm>
            <a:off x="4017335" y="767096"/>
            <a:ext cx="441146" cy="369332"/>
          </a:xfrm>
          <a:prstGeom prst="rect">
            <a:avLst/>
          </a:prstGeom>
          <a:noFill/>
        </p:spPr>
        <p:txBody>
          <a:bodyPr wrap="none" rtlCol="0">
            <a:spAutoFit/>
          </a:bodyPr>
          <a:lstStyle/>
          <a:p>
            <a:r>
              <a:rPr lang="es-ES" b="1" dirty="0">
                <a:solidFill>
                  <a:srgbClr val="FFFF00"/>
                </a:solidFill>
              </a:rPr>
              <a:t>17</a:t>
            </a:r>
            <a:endParaRPr lang="es-CL" b="1" dirty="0">
              <a:solidFill>
                <a:srgbClr val="FFFF00"/>
              </a:solidFill>
            </a:endParaRPr>
          </a:p>
        </p:txBody>
      </p:sp>
      <p:pic>
        <p:nvPicPr>
          <p:cNvPr id="14" name="Imagen 13">
            <a:extLst>
              <a:ext uri="{FF2B5EF4-FFF2-40B4-BE49-F238E27FC236}">
                <a16:creationId xmlns="" xmlns:a16="http://schemas.microsoft.com/office/drawing/2014/main" id="{7A3E684D-D808-4DAA-8BF2-60E85843B411}"/>
              </a:ext>
            </a:extLst>
          </p:cNvPr>
          <p:cNvPicPr>
            <a:picLocks noChangeAspect="1"/>
          </p:cNvPicPr>
          <p:nvPr/>
        </p:nvPicPr>
        <p:blipFill>
          <a:blip r:embed="rId3"/>
          <a:stretch>
            <a:fillRect/>
          </a:stretch>
        </p:blipFill>
        <p:spPr>
          <a:xfrm>
            <a:off x="7613354" y="1390551"/>
            <a:ext cx="4234360" cy="2945989"/>
          </a:xfrm>
          <a:prstGeom prst="rect">
            <a:avLst/>
          </a:prstGeom>
        </p:spPr>
      </p:pic>
      <p:sp>
        <p:nvSpPr>
          <p:cNvPr id="15" name="CuadroTexto 14">
            <a:extLst>
              <a:ext uri="{FF2B5EF4-FFF2-40B4-BE49-F238E27FC236}">
                <a16:creationId xmlns="" xmlns:a16="http://schemas.microsoft.com/office/drawing/2014/main" id="{4D1BF8CD-724D-434F-9A50-F10225C22EC6}"/>
              </a:ext>
            </a:extLst>
          </p:cNvPr>
          <p:cNvSpPr txBox="1"/>
          <p:nvPr/>
        </p:nvSpPr>
        <p:spPr>
          <a:xfrm>
            <a:off x="7512948" y="1136428"/>
            <a:ext cx="441146" cy="369332"/>
          </a:xfrm>
          <a:prstGeom prst="rect">
            <a:avLst/>
          </a:prstGeom>
          <a:noFill/>
        </p:spPr>
        <p:txBody>
          <a:bodyPr wrap="none" rtlCol="0">
            <a:spAutoFit/>
          </a:bodyPr>
          <a:lstStyle/>
          <a:p>
            <a:r>
              <a:rPr lang="es-ES" b="1" dirty="0">
                <a:solidFill>
                  <a:srgbClr val="FFFF00"/>
                </a:solidFill>
              </a:rPr>
              <a:t>18</a:t>
            </a:r>
            <a:endParaRPr lang="es-CL" b="1" dirty="0">
              <a:solidFill>
                <a:srgbClr val="FFFF00"/>
              </a:solidFill>
            </a:endParaRPr>
          </a:p>
        </p:txBody>
      </p:sp>
      <p:pic>
        <p:nvPicPr>
          <p:cNvPr id="17" name="Imagen 16">
            <a:extLst>
              <a:ext uri="{FF2B5EF4-FFF2-40B4-BE49-F238E27FC236}">
                <a16:creationId xmlns="" xmlns:a16="http://schemas.microsoft.com/office/drawing/2014/main" id="{79B2BBAB-5599-4BDE-8C08-7E43A7A6E807}"/>
              </a:ext>
            </a:extLst>
          </p:cNvPr>
          <p:cNvPicPr>
            <a:picLocks noChangeAspect="1"/>
          </p:cNvPicPr>
          <p:nvPr/>
        </p:nvPicPr>
        <p:blipFill>
          <a:blip r:embed="rId4"/>
          <a:stretch>
            <a:fillRect/>
          </a:stretch>
        </p:blipFill>
        <p:spPr>
          <a:xfrm>
            <a:off x="3706146" y="1274553"/>
            <a:ext cx="3738674" cy="2787312"/>
          </a:xfrm>
          <a:prstGeom prst="rect">
            <a:avLst/>
          </a:prstGeom>
        </p:spPr>
      </p:pic>
      <p:sp>
        <p:nvSpPr>
          <p:cNvPr id="18" name="CuadroTexto 17">
            <a:extLst>
              <a:ext uri="{FF2B5EF4-FFF2-40B4-BE49-F238E27FC236}">
                <a16:creationId xmlns="" xmlns:a16="http://schemas.microsoft.com/office/drawing/2014/main" id="{7125F2E0-1F2C-4A35-88B0-152FB3AD9C23}"/>
              </a:ext>
            </a:extLst>
          </p:cNvPr>
          <p:cNvSpPr txBox="1"/>
          <p:nvPr/>
        </p:nvSpPr>
        <p:spPr>
          <a:xfrm>
            <a:off x="7613354" y="4199990"/>
            <a:ext cx="4206559" cy="2308324"/>
          </a:xfrm>
          <a:prstGeom prst="rect">
            <a:avLst/>
          </a:prstGeom>
          <a:noFill/>
        </p:spPr>
        <p:txBody>
          <a:bodyPr wrap="square" rtlCol="0">
            <a:spAutoFit/>
          </a:bodyPr>
          <a:lstStyle/>
          <a:p>
            <a:r>
              <a:rPr lang="es-ES" sz="1600" dirty="0">
                <a:latin typeface="Arial" panose="020B0604020202020204" pitchFamily="34" charset="0"/>
                <a:cs typeface="Arial" panose="020B0604020202020204" pitchFamily="34" charset="0"/>
              </a:rPr>
              <a:t>Abdominales cortos: </a:t>
            </a:r>
          </a:p>
          <a:p>
            <a:endParaRPr lang="es-CL" sz="1600" dirty="0">
              <a:latin typeface="Arial" panose="020B0604020202020204" pitchFamily="34" charset="0"/>
              <a:cs typeface="Arial" panose="020B0604020202020204" pitchFamily="34" charset="0"/>
            </a:endParaRPr>
          </a:p>
          <a:p>
            <a:r>
              <a:rPr lang="es-CL" sz="1600" dirty="0">
                <a:latin typeface="Arial" panose="020B0604020202020204" pitchFamily="34" charset="0"/>
                <a:cs typeface="Arial" panose="020B0604020202020204" pitchFamily="34" charset="0"/>
              </a:rPr>
              <a:t>Recostado, deberás apoyar tus manos en tus muslos y recorrerlos con ellas, hasta llegar a pasar con la punta de los dedos las rodillas tal como lo demuestra el video. </a:t>
            </a:r>
          </a:p>
          <a:p>
            <a:endParaRPr lang="es-CL" sz="1600" dirty="0">
              <a:latin typeface="Arial" panose="020B0604020202020204" pitchFamily="34" charset="0"/>
              <a:cs typeface="Arial" panose="020B0604020202020204" pitchFamily="34" charset="0"/>
            </a:endParaRPr>
          </a:p>
          <a:p>
            <a:r>
              <a:rPr lang="es-CL" sz="1600" b="1" dirty="0">
                <a:solidFill>
                  <a:srgbClr val="FFFF00"/>
                </a:solidFill>
                <a:latin typeface="Arial" panose="020B0604020202020204" pitchFamily="34" charset="0"/>
                <a:cs typeface="Arial" panose="020B0604020202020204" pitchFamily="34" charset="0"/>
              </a:rPr>
              <a:t>4 series </a:t>
            </a:r>
          </a:p>
          <a:p>
            <a:r>
              <a:rPr lang="es-CL" sz="1600" b="1" dirty="0">
                <a:solidFill>
                  <a:srgbClr val="FFFF00"/>
                </a:solidFill>
                <a:latin typeface="Arial" panose="020B0604020202020204" pitchFamily="34" charset="0"/>
                <a:cs typeface="Arial" panose="020B0604020202020204" pitchFamily="34" charset="0"/>
              </a:rPr>
              <a:t>De 15 a 20 repeticiones </a:t>
            </a:r>
            <a:endParaRPr lang="es-ES" sz="1600" b="1" dirty="0">
              <a:solidFill>
                <a:srgbClr val="FFFF00"/>
              </a:solidFill>
              <a:latin typeface="Arial" panose="020B0604020202020204" pitchFamily="34" charset="0"/>
              <a:cs typeface="Arial" panose="020B0604020202020204" pitchFamily="34" charset="0"/>
            </a:endParaRPr>
          </a:p>
        </p:txBody>
      </p:sp>
      <p:pic>
        <p:nvPicPr>
          <p:cNvPr id="19" name="Imagen 18">
            <a:extLst>
              <a:ext uri="{FF2B5EF4-FFF2-40B4-BE49-F238E27FC236}">
                <a16:creationId xmlns="" xmlns:a16="http://schemas.microsoft.com/office/drawing/2014/main" id="{090667E7-6037-41A4-94F5-5E5006FB0EB3}"/>
              </a:ext>
            </a:extLst>
          </p:cNvPr>
          <p:cNvPicPr>
            <a:picLocks noChangeAspect="1"/>
          </p:cNvPicPr>
          <p:nvPr/>
        </p:nvPicPr>
        <p:blipFill>
          <a:blip r:embed="rId5"/>
          <a:stretch>
            <a:fillRect/>
          </a:stretch>
        </p:blipFill>
        <p:spPr>
          <a:xfrm>
            <a:off x="4053205" y="0"/>
            <a:ext cx="3993226" cy="859611"/>
          </a:xfrm>
          <a:prstGeom prst="rect">
            <a:avLst/>
          </a:prstGeom>
        </p:spPr>
      </p:pic>
      <p:pic>
        <p:nvPicPr>
          <p:cNvPr id="2" name="Imagen 1">
            <a:extLst>
              <a:ext uri="{FF2B5EF4-FFF2-40B4-BE49-F238E27FC236}">
                <a16:creationId xmlns="" xmlns:a16="http://schemas.microsoft.com/office/drawing/2014/main" id="{0D7B5778-8E68-4A65-98B3-70C534E85F27}"/>
              </a:ext>
            </a:extLst>
          </p:cNvPr>
          <p:cNvPicPr>
            <a:picLocks noChangeAspect="1"/>
          </p:cNvPicPr>
          <p:nvPr/>
        </p:nvPicPr>
        <p:blipFill>
          <a:blip r:embed="rId6"/>
          <a:stretch>
            <a:fillRect/>
          </a:stretch>
        </p:blipFill>
        <p:spPr>
          <a:xfrm>
            <a:off x="128800" y="162081"/>
            <a:ext cx="707197" cy="707197"/>
          </a:xfrm>
          <a:prstGeom prst="rect">
            <a:avLst/>
          </a:prstGeom>
        </p:spPr>
      </p:pic>
      <p:pic>
        <p:nvPicPr>
          <p:cNvPr id="3" name="Imagen 2">
            <a:extLst>
              <a:ext uri="{FF2B5EF4-FFF2-40B4-BE49-F238E27FC236}">
                <a16:creationId xmlns="" xmlns:a16="http://schemas.microsoft.com/office/drawing/2014/main" id="{5EEA4CAD-4EFD-4420-8AB9-A727DFB9390D}"/>
              </a:ext>
            </a:extLst>
          </p:cNvPr>
          <p:cNvPicPr>
            <a:picLocks noChangeAspect="1"/>
          </p:cNvPicPr>
          <p:nvPr/>
        </p:nvPicPr>
        <p:blipFill>
          <a:blip r:embed="rId7"/>
          <a:stretch>
            <a:fillRect/>
          </a:stretch>
        </p:blipFill>
        <p:spPr>
          <a:xfrm>
            <a:off x="10505957" y="163682"/>
            <a:ext cx="1518036" cy="743776"/>
          </a:xfrm>
          <a:prstGeom prst="rect">
            <a:avLst/>
          </a:prstGeom>
        </p:spPr>
      </p:pic>
    </p:spTree>
    <p:extLst>
      <p:ext uri="{BB962C8B-B14F-4D97-AF65-F5344CB8AC3E}">
        <p14:creationId xmlns:p14="http://schemas.microsoft.com/office/powerpoint/2010/main" val="18191231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 xmlns:a16="http://schemas.microsoft.com/office/drawing/2014/main" id="{84B346E9-7051-4475-BC5C-E327A674771C}"/>
              </a:ext>
            </a:extLst>
          </p:cNvPr>
          <p:cNvSpPr txBox="1"/>
          <p:nvPr/>
        </p:nvSpPr>
        <p:spPr>
          <a:xfrm>
            <a:off x="4614530" y="116957"/>
            <a:ext cx="3157869" cy="584775"/>
          </a:xfrm>
          <a:prstGeom prst="rect">
            <a:avLst/>
          </a:prstGeom>
          <a:noFill/>
        </p:spPr>
        <p:txBody>
          <a:bodyPr wrap="square" rtlCol="0">
            <a:spAutoFit/>
          </a:bodyPr>
          <a:lstStyle/>
          <a:p>
            <a:pPr algn="ctr"/>
            <a:r>
              <a:rPr lang="es-ES" sz="3200" dirty="0">
                <a:latin typeface="+mj-lt"/>
                <a:cs typeface="Arial" panose="020B0604020202020204" pitchFamily="34" charset="0"/>
              </a:rPr>
              <a:t>Dia 7 </a:t>
            </a:r>
            <a:endParaRPr lang="es-CL" sz="3200" dirty="0">
              <a:latin typeface="+mj-lt"/>
              <a:cs typeface="Arial" panose="020B0604020202020204" pitchFamily="34" charset="0"/>
            </a:endParaRPr>
          </a:p>
        </p:txBody>
      </p:sp>
      <p:pic>
        <p:nvPicPr>
          <p:cNvPr id="4" name="Imagen 3">
            <a:extLst>
              <a:ext uri="{FF2B5EF4-FFF2-40B4-BE49-F238E27FC236}">
                <a16:creationId xmlns="" xmlns:a16="http://schemas.microsoft.com/office/drawing/2014/main" id="{AD164DE5-A0D8-46B1-878E-96082FBE4A26}"/>
              </a:ext>
            </a:extLst>
          </p:cNvPr>
          <p:cNvPicPr>
            <a:picLocks noChangeAspect="1"/>
          </p:cNvPicPr>
          <p:nvPr/>
        </p:nvPicPr>
        <p:blipFill>
          <a:blip r:embed="rId2"/>
          <a:stretch>
            <a:fillRect/>
          </a:stretch>
        </p:blipFill>
        <p:spPr>
          <a:xfrm>
            <a:off x="123604" y="1955949"/>
            <a:ext cx="3664770" cy="2435299"/>
          </a:xfrm>
          <a:prstGeom prst="rect">
            <a:avLst/>
          </a:prstGeom>
        </p:spPr>
      </p:pic>
      <p:sp>
        <p:nvSpPr>
          <p:cNvPr id="5" name="CuadroTexto 4">
            <a:extLst>
              <a:ext uri="{FF2B5EF4-FFF2-40B4-BE49-F238E27FC236}">
                <a16:creationId xmlns="" xmlns:a16="http://schemas.microsoft.com/office/drawing/2014/main" id="{F33173C6-CB20-4410-B360-20143A0E7FD7}"/>
              </a:ext>
            </a:extLst>
          </p:cNvPr>
          <p:cNvSpPr txBox="1"/>
          <p:nvPr/>
        </p:nvSpPr>
        <p:spPr>
          <a:xfrm>
            <a:off x="123604" y="4391248"/>
            <a:ext cx="3664770" cy="2062103"/>
          </a:xfrm>
          <a:prstGeom prst="rect">
            <a:avLst/>
          </a:prstGeom>
          <a:noFill/>
        </p:spPr>
        <p:txBody>
          <a:bodyPr wrap="square" rtlCol="0">
            <a:spAutoFit/>
          </a:bodyPr>
          <a:lstStyle/>
          <a:p>
            <a:r>
              <a:rPr lang="es-ES" sz="1600" dirty="0">
                <a:latin typeface="Arial" panose="020B0604020202020204" pitchFamily="34" charset="0"/>
                <a:cs typeface="Arial" panose="020B0604020202020204" pitchFamily="34" charset="0"/>
              </a:rPr>
              <a:t>Flexo extensión de codos hombres: </a:t>
            </a:r>
          </a:p>
          <a:p>
            <a:endParaRPr lang="es-ES" sz="1600" dirty="0">
              <a:latin typeface="Arial" panose="020B0604020202020204" pitchFamily="34" charset="0"/>
              <a:cs typeface="Arial" panose="020B0604020202020204" pitchFamily="34" charset="0"/>
            </a:endParaRPr>
          </a:p>
          <a:p>
            <a:r>
              <a:rPr lang="es-ES" sz="1600" dirty="0">
                <a:latin typeface="Arial" panose="020B0604020202020204" pitchFamily="34" charset="0"/>
                <a:cs typeface="Arial" panose="020B0604020202020204" pitchFamily="34" charset="0"/>
              </a:rPr>
              <a:t>En posición plancha apoyar las manos y punta de los pies</a:t>
            </a:r>
          </a:p>
          <a:p>
            <a:r>
              <a:rPr lang="es-ES" sz="1600" dirty="0">
                <a:latin typeface="Arial" panose="020B0604020202020204" pitchFamily="34" charset="0"/>
                <a:cs typeface="Arial" panose="020B0604020202020204" pitchFamily="34" charset="0"/>
              </a:rPr>
              <a:t> bajar flexionando codos y subir. </a:t>
            </a:r>
          </a:p>
          <a:p>
            <a:endParaRPr lang="es-ES" sz="1600" dirty="0">
              <a:latin typeface="Arial" panose="020B0604020202020204" pitchFamily="34" charset="0"/>
              <a:cs typeface="Arial" panose="020B0604020202020204" pitchFamily="34" charset="0"/>
            </a:endParaRPr>
          </a:p>
          <a:p>
            <a:r>
              <a:rPr lang="es-ES" sz="1600" b="1" dirty="0">
                <a:solidFill>
                  <a:srgbClr val="FFFF00"/>
                </a:solidFill>
                <a:latin typeface="Arial" panose="020B0604020202020204" pitchFamily="34" charset="0"/>
                <a:cs typeface="Arial" panose="020B0604020202020204" pitchFamily="34" charset="0"/>
              </a:rPr>
              <a:t>4 series de </a:t>
            </a:r>
          </a:p>
          <a:p>
            <a:r>
              <a:rPr lang="es-ES" sz="1600" b="1" dirty="0">
                <a:solidFill>
                  <a:srgbClr val="FFFF00"/>
                </a:solidFill>
                <a:latin typeface="Arial" panose="020B0604020202020204" pitchFamily="34" charset="0"/>
                <a:cs typeface="Arial" panose="020B0604020202020204" pitchFamily="34" charset="0"/>
              </a:rPr>
              <a:t>8 a 10 repeticiones </a:t>
            </a:r>
            <a:endParaRPr lang="es-CL" sz="1600" b="1" dirty="0">
              <a:solidFill>
                <a:srgbClr val="FFFF00"/>
              </a:solidFill>
              <a:latin typeface="Arial" panose="020B0604020202020204" pitchFamily="34" charset="0"/>
              <a:cs typeface="Arial" panose="020B0604020202020204" pitchFamily="34" charset="0"/>
            </a:endParaRPr>
          </a:p>
        </p:txBody>
      </p:sp>
      <p:pic>
        <p:nvPicPr>
          <p:cNvPr id="7" name="Imagen 6">
            <a:extLst>
              <a:ext uri="{FF2B5EF4-FFF2-40B4-BE49-F238E27FC236}">
                <a16:creationId xmlns="" xmlns:a16="http://schemas.microsoft.com/office/drawing/2014/main" id="{2C5D9986-FD2A-4361-B42B-D0C2213AEE7F}"/>
              </a:ext>
            </a:extLst>
          </p:cNvPr>
          <p:cNvPicPr>
            <a:picLocks noChangeAspect="1"/>
          </p:cNvPicPr>
          <p:nvPr/>
        </p:nvPicPr>
        <p:blipFill>
          <a:blip r:embed="rId3"/>
          <a:stretch>
            <a:fillRect/>
          </a:stretch>
        </p:blipFill>
        <p:spPr>
          <a:xfrm>
            <a:off x="4263615" y="1476363"/>
            <a:ext cx="3664770" cy="2435299"/>
          </a:xfrm>
          <a:prstGeom prst="rect">
            <a:avLst/>
          </a:prstGeom>
        </p:spPr>
      </p:pic>
      <p:sp>
        <p:nvSpPr>
          <p:cNvPr id="8" name="CuadroTexto 7">
            <a:extLst>
              <a:ext uri="{FF2B5EF4-FFF2-40B4-BE49-F238E27FC236}">
                <a16:creationId xmlns="" xmlns:a16="http://schemas.microsoft.com/office/drawing/2014/main" id="{FE0347D8-EC04-421B-ABAA-4CFC3324818E}"/>
              </a:ext>
            </a:extLst>
          </p:cNvPr>
          <p:cNvSpPr txBox="1"/>
          <p:nvPr/>
        </p:nvSpPr>
        <p:spPr>
          <a:xfrm>
            <a:off x="86271" y="1586617"/>
            <a:ext cx="441146" cy="369332"/>
          </a:xfrm>
          <a:prstGeom prst="rect">
            <a:avLst/>
          </a:prstGeom>
          <a:noFill/>
        </p:spPr>
        <p:txBody>
          <a:bodyPr wrap="none" rtlCol="0">
            <a:spAutoFit/>
          </a:bodyPr>
          <a:lstStyle/>
          <a:p>
            <a:r>
              <a:rPr lang="es-ES" b="1" dirty="0">
                <a:solidFill>
                  <a:srgbClr val="FFFF00"/>
                </a:solidFill>
              </a:rPr>
              <a:t>19</a:t>
            </a:r>
            <a:endParaRPr lang="es-CL" b="1" dirty="0">
              <a:solidFill>
                <a:srgbClr val="FFFF00"/>
              </a:solidFill>
            </a:endParaRPr>
          </a:p>
        </p:txBody>
      </p:sp>
      <p:sp>
        <p:nvSpPr>
          <p:cNvPr id="9" name="CuadroTexto 8">
            <a:extLst>
              <a:ext uri="{FF2B5EF4-FFF2-40B4-BE49-F238E27FC236}">
                <a16:creationId xmlns="" xmlns:a16="http://schemas.microsoft.com/office/drawing/2014/main" id="{2A93D782-FEDA-4830-96D9-5438790EC7ED}"/>
              </a:ext>
            </a:extLst>
          </p:cNvPr>
          <p:cNvSpPr txBox="1"/>
          <p:nvPr/>
        </p:nvSpPr>
        <p:spPr>
          <a:xfrm>
            <a:off x="4219333" y="1107031"/>
            <a:ext cx="441146" cy="369332"/>
          </a:xfrm>
          <a:prstGeom prst="rect">
            <a:avLst/>
          </a:prstGeom>
          <a:noFill/>
        </p:spPr>
        <p:txBody>
          <a:bodyPr wrap="none" rtlCol="0">
            <a:spAutoFit/>
          </a:bodyPr>
          <a:lstStyle/>
          <a:p>
            <a:r>
              <a:rPr lang="es-ES" b="1" dirty="0">
                <a:solidFill>
                  <a:srgbClr val="FFFF00"/>
                </a:solidFill>
              </a:rPr>
              <a:t>20</a:t>
            </a:r>
            <a:endParaRPr lang="es-CL" b="1" dirty="0">
              <a:solidFill>
                <a:srgbClr val="FFFF00"/>
              </a:solidFill>
            </a:endParaRPr>
          </a:p>
        </p:txBody>
      </p:sp>
      <p:sp>
        <p:nvSpPr>
          <p:cNvPr id="10" name="Rectángulo 9">
            <a:extLst>
              <a:ext uri="{FF2B5EF4-FFF2-40B4-BE49-F238E27FC236}">
                <a16:creationId xmlns="" xmlns:a16="http://schemas.microsoft.com/office/drawing/2014/main" id="{DD0A5284-311A-4D72-8661-798AC2BF3391}"/>
              </a:ext>
            </a:extLst>
          </p:cNvPr>
          <p:cNvSpPr/>
          <p:nvPr/>
        </p:nvSpPr>
        <p:spPr>
          <a:xfrm>
            <a:off x="4219333" y="3911662"/>
            <a:ext cx="3753334" cy="2308324"/>
          </a:xfrm>
          <a:prstGeom prst="rect">
            <a:avLst/>
          </a:prstGeom>
        </p:spPr>
        <p:txBody>
          <a:bodyPr wrap="square">
            <a:spAutoFit/>
          </a:bodyPr>
          <a:lstStyle/>
          <a:p>
            <a:r>
              <a:rPr lang="es-ES" sz="1600" dirty="0">
                <a:latin typeface="Arial" panose="020B0604020202020204" pitchFamily="34" charset="0"/>
                <a:cs typeface="Arial" panose="020B0604020202020204" pitchFamily="34" charset="0"/>
              </a:rPr>
              <a:t>Flexo extensión de codos Mujeres: </a:t>
            </a:r>
          </a:p>
          <a:p>
            <a:endParaRPr lang="es-ES" sz="1600" dirty="0">
              <a:latin typeface="Arial" panose="020B0604020202020204" pitchFamily="34" charset="0"/>
              <a:cs typeface="Arial" panose="020B0604020202020204" pitchFamily="34" charset="0"/>
            </a:endParaRPr>
          </a:p>
          <a:p>
            <a:r>
              <a:rPr lang="es-ES" sz="1600" dirty="0">
                <a:latin typeface="Arial" panose="020B0604020202020204" pitchFamily="34" charset="0"/>
                <a:cs typeface="Arial" panose="020B0604020202020204" pitchFamily="34" charset="0"/>
              </a:rPr>
              <a:t>En posición plancha apoyar las manos y rodillas, manteniendo los pies cruzados y elevados, bajar flexionando codos y subir extendiendo los brazos. </a:t>
            </a:r>
          </a:p>
          <a:p>
            <a:endParaRPr lang="es-ES" sz="1600" dirty="0">
              <a:latin typeface="Arial" panose="020B0604020202020204" pitchFamily="34" charset="0"/>
              <a:cs typeface="Arial" panose="020B0604020202020204" pitchFamily="34" charset="0"/>
            </a:endParaRPr>
          </a:p>
          <a:p>
            <a:r>
              <a:rPr lang="es-ES" sz="1600" b="1" dirty="0">
                <a:solidFill>
                  <a:srgbClr val="FFFF00"/>
                </a:solidFill>
                <a:latin typeface="Arial" panose="020B0604020202020204" pitchFamily="34" charset="0"/>
                <a:cs typeface="Arial" panose="020B0604020202020204" pitchFamily="34" charset="0"/>
              </a:rPr>
              <a:t>4 series de </a:t>
            </a:r>
          </a:p>
          <a:p>
            <a:r>
              <a:rPr lang="es-ES" sz="1600" b="1" dirty="0">
                <a:solidFill>
                  <a:srgbClr val="FFFF00"/>
                </a:solidFill>
                <a:latin typeface="Arial" panose="020B0604020202020204" pitchFamily="34" charset="0"/>
                <a:cs typeface="Arial" panose="020B0604020202020204" pitchFamily="34" charset="0"/>
              </a:rPr>
              <a:t>8 a 10 repeticiones </a:t>
            </a:r>
            <a:endParaRPr lang="es-CL" sz="1600" b="1" dirty="0">
              <a:solidFill>
                <a:srgbClr val="FFFF00"/>
              </a:solidFill>
              <a:latin typeface="Arial" panose="020B0604020202020204" pitchFamily="34" charset="0"/>
              <a:cs typeface="Arial" panose="020B0604020202020204" pitchFamily="34" charset="0"/>
            </a:endParaRPr>
          </a:p>
        </p:txBody>
      </p:sp>
      <p:pic>
        <p:nvPicPr>
          <p:cNvPr id="12" name="Imagen 11">
            <a:extLst>
              <a:ext uri="{FF2B5EF4-FFF2-40B4-BE49-F238E27FC236}">
                <a16:creationId xmlns="" xmlns:a16="http://schemas.microsoft.com/office/drawing/2014/main" id="{1121E2B2-D767-493F-A6F2-B3D81C42EB2B}"/>
              </a:ext>
            </a:extLst>
          </p:cNvPr>
          <p:cNvPicPr>
            <a:picLocks noChangeAspect="1"/>
          </p:cNvPicPr>
          <p:nvPr/>
        </p:nvPicPr>
        <p:blipFill>
          <a:blip r:embed="rId4"/>
          <a:stretch>
            <a:fillRect/>
          </a:stretch>
        </p:blipFill>
        <p:spPr>
          <a:xfrm>
            <a:off x="8447908" y="1856404"/>
            <a:ext cx="3429000" cy="2461301"/>
          </a:xfrm>
          <a:prstGeom prst="rect">
            <a:avLst/>
          </a:prstGeom>
        </p:spPr>
      </p:pic>
      <p:sp>
        <p:nvSpPr>
          <p:cNvPr id="14" name="CuadroTexto 13">
            <a:extLst>
              <a:ext uri="{FF2B5EF4-FFF2-40B4-BE49-F238E27FC236}">
                <a16:creationId xmlns="" xmlns:a16="http://schemas.microsoft.com/office/drawing/2014/main" id="{97099C72-1033-498C-AEA1-2A898C32E0A9}"/>
              </a:ext>
            </a:extLst>
          </p:cNvPr>
          <p:cNvSpPr txBox="1"/>
          <p:nvPr/>
        </p:nvSpPr>
        <p:spPr>
          <a:xfrm>
            <a:off x="8456156" y="4317705"/>
            <a:ext cx="3429000" cy="2308324"/>
          </a:xfrm>
          <a:prstGeom prst="rect">
            <a:avLst/>
          </a:prstGeom>
          <a:noFill/>
        </p:spPr>
        <p:txBody>
          <a:bodyPr wrap="square" rtlCol="0">
            <a:spAutoFit/>
          </a:bodyPr>
          <a:lstStyle/>
          <a:p>
            <a:r>
              <a:rPr lang="es-ES" sz="1600" dirty="0">
                <a:latin typeface="Arial" panose="020B0604020202020204" pitchFamily="34" charset="0"/>
                <a:cs typeface="Arial" panose="020B0604020202020204" pitchFamily="34" charset="0"/>
              </a:rPr>
              <a:t>Sentadilla Búlgara: </a:t>
            </a:r>
          </a:p>
          <a:p>
            <a:endParaRPr lang="es-ES" sz="1600" dirty="0">
              <a:latin typeface="Arial" panose="020B0604020202020204" pitchFamily="34" charset="0"/>
              <a:cs typeface="Arial" panose="020B0604020202020204" pitchFamily="34" charset="0"/>
            </a:endParaRPr>
          </a:p>
          <a:p>
            <a:r>
              <a:rPr lang="es-ES" sz="1600" dirty="0">
                <a:latin typeface="Arial" panose="020B0604020202020204" pitchFamily="34" charset="0"/>
                <a:cs typeface="Arial" panose="020B0604020202020204" pitchFamily="34" charset="0"/>
              </a:rPr>
              <a:t>Apoyar las piernas en una silla, banca o cama y luego bajar o flexionar la pierna apoyada en el suelo como muestra el video </a:t>
            </a:r>
          </a:p>
          <a:p>
            <a:endParaRPr lang="es-ES" sz="1600" dirty="0">
              <a:latin typeface="Arial" panose="020B0604020202020204" pitchFamily="34" charset="0"/>
              <a:cs typeface="Arial" panose="020B0604020202020204" pitchFamily="34" charset="0"/>
            </a:endParaRPr>
          </a:p>
          <a:p>
            <a:r>
              <a:rPr lang="es-ES" sz="1600" b="1" dirty="0">
                <a:solidFill>
                  <a:srgbClr val="FFFF00"/>
                </a:solidFill>
                <a:latin typeface="Arial" panose="020B0604020202020204" pitchFamily="34" charset="0"/>
                <a:cs typeface="Arial" panose="020B0604020202020204" pitchFamily="34" charset="0"/>
              </a:rPr>
              <a:t>4 series de</a:t>
            </a:r>
          </a:p>
          <a:p>
            <a:r>
              <a:rPr lang="es-ES" sz="1600" b="1" dirty="0">
                <a:solidFill>
                  <a:srgbClr val="FFFF00"/>
                </a:solidFill>
                <a:latin typeface="Arial" panose="020B0604020202020204" pitchFamily="34" charset="0"/>
                <a:cs typeface="Arial" panose="020B0604020202020204" pitchFamily="34" charset="0"/>
              </a:rPr>
              <a:t>8 a 10 repeticiones </a:t>
            </a:r>
            <a:endParaRPr lang="es-CL" sz="1600" b="1" dirty="0">
              <a:solidFill>
                <a:srgbClr val="FFFF00"/>
              </a:solidFill>
              <a:latin typeface="Arial" panose="020B0604020202020204" pitchFamily="34" charset="0"/>
              <a:cs typeface="Arial" panose="020B0604020202020204" pitchFamily="34" charset="0"/>
            </a:endParaRPr>
          </a:p>
        </p:txBody>
      </p:sp>
      <p:sp>
        <p:nvSpPr>
          <p:cNvPr id="15" name="CuadroTexto 14">
            <a:extLst>
              <a:ext uri="{FF2B5EF4-FFF2-40B4-BE49-F238E27FC236}">
                <a16:creationId xmlns="" xmlns:a16="http://schemas.microsoft.com/office/drawing/2014/main" id="{C8278530-BD7E-4AEA-B30C-2CAD20C26E43}"/>
              </a:ext>
            </a:extLst>
          </p:cNvPr>
          <p:cNvSpPr txBox="1"/>
          <p:nvPr/>
        </p:nvSpPr>
        <p:spPr>
          <a:xfrm>
            <a:off x="8403626" y="1538596"/>
            <a:ext cx="441146" cy="369332"/>
          </a:xfrm>
          <a:prstGeom prst="rect">
            <a:avLst/>
          </a:prstGeom>
          <a:noFill/>
        </p:spPr>
        <p:txBody>
          <a:bodyPr wrap="square" rtlCol="0">
            <a:spAutoFit/>
          </a:bodyPr>
          <a:lstStyle/>
          <a:p>
            <a:r>
              <a:rPr lang="es-ES" b="1" dirty="0">
                <a:solidFill>
                  <a:srgbClr val="FFFF00"/>
                </a:solidFill>
              </a:rPr>
              <a:t>21</a:t>
            </a:r>
            <a:endParaRPr lang="es-CL" b="1" dirty="0">
              <a:solidFill>
                <a:srgbClr val="FFFF00"/>
              </a:solidFill>
            </a:endParaRPr>
          </a:p>
        </p:txBody>
      </p:sp>
      <p:pic>
        <p:nvPicPr>
          <p:cNvPr id="3" name="Imagen 2">
            <a:extLst>
              <a:ext uri="{FF2B5EF4-FFF2-40B4-BE49-F238E27FC236}">
                <a16:creationId xmlns="" xmlns:a16="http://schemas.microsoft.com/office/drawing/2014/main" id="{5765DE69-5789-4DB0-BF41-A333E89C55E2}"/>
              </a:ext>
            </a:extLst>
          </p:cNvPr>
          <p:cNvPicPr>
            <a:picLocks noChangeAspect="1"/>
          </p:cNvPicPr>
          <p:nvPr/>
        </p:nvPicPr>
        <p:blipFill>
          <a:blip r:embed="rId5"/>
          <a:stretch>
            <a:fillRect/>
          </a:stretch>
        </p:blipFill>
        <p:spPr>
          <a:xfrm>
            <a:off x="306844" y="116957"/>
            <a:ext cx="707197" cy="707197"/>
          </a:xfrm>
          <a:prstGeom prst="rect">
            <a:avLst/>
          </a:prstGeom>
        </p:spPr>
      </p:pic>
      <p:pic>
        <p:nvPicPr>
          <p:cNvPr id="6" name="Imagen 5">
            <a:extLst>
              <a:ext uri="{FF2B5EF4-FFF2-40B4-BE49-F238E27FC236}">
                <a16:creationId xmlns="" xmlns:a16="http://schemas.microsoft.com/office/drawing/2014/main" id="{5EC79030-402C-4047-991A-E726B41290F8}"/>
              </a:ext>
            </a:extLst>
          </p:cNvPr>
          <p:cNvPicPr>
            <a:picLocks noChangeAspect="1"/>
          </p:cNvPicPr>
          <p:nvPr/>
        </p:nvPicPr>
        <p:blipFill>
          <a:blip r:embed="rId6"/>
          <a:stretch>
            <a:fillRect/>
          </a:stretch>
        </p:blipFill>
        <p:spPr>
          <a:xfrm>
            <a:off x="10367120" y="194254"/>
            <a:ext cx="1518036" cy="743776"/>
          </a:xfrm>
          <a:prstGeom prst="rect">
            <a:avLst/>
          </a:prstGeom>
        </p:spPr>
      </p:pic>
    </p:spTree>
    <p:extLst>
      <p:ext uri="{BB962C8B-B14F-4D97-AF65-F5344CB8AC3E}">
        <p14:creationId xmlns:p14="http://schemas.microsoft.com/office/powerpoint/2010/main" val="13135740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 xmlns:a16="http://schemas.microsoft.com/office/drawing/2014/main" id="{BD206C26-4EFD-4960-B8C3-90E133913992}"/>
              </a:ext>
            </a:extLst>
          </p:cNvPr>
          <p:cNvSpPr txBox="1"/>
          <p:nvPr/>
        </p:nvSpPr>
        <p:spPr>
          <a:xfrm>
            <a:off x="4614530" y="116957"/>
            <a:ext cx="3157869" cy="584775"/>
          </a:xfrm>
          <a:prstGeom prst="rect">
            <a:avLst/>
          </a:prstGeom>
          <a:noFill/>
        </p:spPr>
        <p:txBody>
          <a:bodyPr wrap="square" rtlCol="0">
            <a:spAutoFit/>
          </a:bodyPr>
          <a:lstStyle/>
          <a:p>
            <a:pPr algn="ctr"/>
            <a:r>
              <a:rPr lang="es-ES" sz="3200" dirty="0">
                <a:latin typeface="+mj-lt"/>
                <a:cs typeface="Arial" panose="020B0604020202020204" pitchFamily="34" charset="0"/>
              </a:rPr>
              <a:t>Dia 7 </a:t>
            </a:r>
            <a:endParaRPr lang="es-CL" sz="3200" dirty="0">
              <a:latin typeface="+mj-lt"/>
              <a:cs typeface="Arial" panose="020B0604020202020204" pitchFamily="34" charset="0"/>
            </a:endParaRPr>
          </a:p>
        </p:txBody>
      </p:sp>
      <p:pic>
        <p:nvPicPr>
          <p:cNvPr id="4" name="Imagen 3">
            <a:extLst>
              <a:ext uri="{FF2B5EF4-FFF2-40B4-BE49-F238E27FC236}">
                <a16:creationId xmlns="" xmlns:a16="http://schemas.microsoft.com/office/drawing/2014/main" id="{A7A86FD4-AC3C-4D99-ADC6-326714AA96CE}"/>
              </a:ext>
            </a:extLst>
          </p:cNvPr>
          <p:cNvPicPr>
            <a:picLocks noChangeAspect="1"/>
          </p:cNvPicPr>
          <p:nvPr/>
        </p:nvPicPr>
        <p:blipFill>
          <a:blip r:embed="rId2"/>
          <a:stretch>
            <a:fillRect/>
          </a:stretch>
        </p:blipFill>
        <p:spPr>
          <a:xfrm>
            <a:off x="235931" y="1454335"/>
            <a:ext cx="3487035" cy="2415916"/>
          </a:xfrm>
          <a:prstGeom prst="rect">
            <a:avLst/>
          </a:prstGeom>
        </p:spPr>
      </p:pic>
      <p:sp>
        <p:nvSpPr>
          <p:cNvPr id="5" name="CuadroTexto 4">
            <a:extLst>
              <a:ext uri="{FF2B5EF4-FFF2-40B4-BE49-F238E27FC236}">
                <a16:creationId xmlns="" xmlns:a16="http://schemas.microsoft.com/office/drawing/2014/main" id="{F5CC042B-AD5F-4A2E-AE33-68368163F615}"/>
              </a:ext>
            </a:extLst>
          </p:cNvPr>
          <p:cNvSpPr txBox="1"/>
          <p:nvPr/>
        </p:nvSpPr>
        <p:spPr>
          <a:xfrm>
            <a:off x="170941" y="3870252"/>
            <a:ext cx="3487037" cy="2554545"/>
          </a:xfrm>
          <a:prstGeom prst="rect">
            <a:avLst/>
          </a:prstGeom>
          <a:noFill/>
        </p:spPr>
        <p:txBody>
          <a:bodyPr wrap="square" rtlCol="0">
            <a:spAutoFit/>
          </a:bodyPr>
          <a:lstStyle/>
          <a:p>
            <a:r>
              <a:rPr lang="es-ES" sz="1600" dirty="0" err="1">
                <a:latin typeface="Arial" panose="020B0604020202020204" pitchFamily="34" charset="0"/>
                <a:cs typeface="Arial" panose="020B0604020202020204" pitchFamily="34" charset="0"/>
              </a:rPr>
              <a:t>Press</a:t>
            </a:r>
            <a:r>
              <a:rPr lang="es-ES" sz="1600" dirty="0">
                <a:latin typeface="Arial" panose="020B0604020202020204" pitchFamily="34" charset="0"/>
                <a:cs typeface="Arial" panose="020B0604020202020204" pitchFamily="34" charset="0"/>
              </a:rPr>
              <a:t> de hombro con mancuerna:</a:t>
            </a:r>
          </a:p>
          <a:p>
            <a:endParaRPr lang="es-ES" sz="1600" dirty="0">
              <a:latin typeface="Arial" panose="020B0604020202020204" pitchFamily="34" charset="0"/>
              <a:cs typeface="Arial" panose="020B0604020202020204" pitchFamily="34" charset="0"/>
            </a:endParaRPr>
          </a:p>
          <a:p>
            <a:r>
              <a:rPr lang="es-ES" sz="1600" dirty="0">
                <a:latin typeface="Arial" panose="020B0604020202020204" pitchFamily="34" charset="0"/>
                <a:cs typeface="Arial" panose="020B0604020202020204" pitchFamily="34" charset="0"/>
              </a:rPr>
              <a:t>Remplazar las mancuernas por kilos de azúcar, arroz o sal, o llenar botellas de medio litro con agua o tierra y realizar el ejercicio  que demuestra el video.</a:t>
            </a:r>
          </a:p>
          <a:p>
            <a:endParaRPr lang="es-ES" sz="1600" b="1" dirty="0">
              <a:solidFill>
                <a:srgbClr val="FFFF00"/>
              </a:solidFill>
              <a:latin typeface="Arial" panose="020B0604020202020204" pitchFamily="34" charset="0"/>
              <a:cs typeface="Arial" panose="020B0604020202020204" pitchFamily="34" charset="0"/>
            </a:endParaRPr>
          </a:p>
          <a:p>
            <a:r>
              <a:rPr lang="es-ES" sz="1600" b="1" dirty="0">
                <a:solidFill>
                  <a:srgbClr val="FFFF00"/>
                </a:solidFill>
                <a:latin typeface="Arial" panose="020B0604020202020204" pitchFamily="34" charset="0"/>
                <a:cs typeface="Arial" panose="020B0604020202020204" pitchFamily="34" charset="0"/>
              </a:rPr>
              <a:t>4 series de </a:t>
            </a:r>
          </a:p>
          <a:p>
            <a:r>
              <a:rPr lang="es-ES" sz="1600" b="1" dirty="0">
                <a:solidFill>
                  <a:srgbClr val="FFFF00"/>
                </a:solidFill>
                <a:latin typeface="Arial" panose="020B0604020202020204" pitchFamily="34" charset="0"/>
                <a:cs typeface="Arial" panose="020B0604020202020204" pitchFamily="34" charset="0"/>
              </a:rPr>
              <a:t>10 a 12 repeticiones</a:t>
            </a:r>
          </a:p>
        </p:txBody>
      </p:sp>
      <p:pic>
        <p:nvPicPr>
          <p:cNvPr id="7" name="Imagen 6">
            <a:extLst>
              <a:ext uri="{FF2B5EF4-FFF2-40B4-BE49-F238E27FC236}">
                <a16:creationId xmlns="" xmlns:a16="http://schemas.microsoft.com/office/drawing/2014/main" id="{68BF4D81-ED03-4BB7-ACBA-17597A2B34D9}"/>
              </a:ext>
            </a:extLst>
          </p:cNvPr>
          <p:cNvPicPr>
            <a:picLocks noChangeAspect="1"/>
          </p:cNvPicPr>
          <p:nvPr/>
        </p:nvPicPr>
        <p:blipFill>
          <a:blip r:embed="rId3"/>
          <a:stretch>
            <a:fillRect/>
          </a:stretch>
        </p:blipFill>
        <p:spPr>
          <a:xfrm>
            <a:off x="8461167" y="1395096"/>
            <a:ext cx="3079456" cy="2415916"/>
          </a:xfrm>
          <a:prstGeom prst="rect">
            <a:avLst/>
          </a:prstGeom>
        </p:spPr>
      </p:pic>
      <p:pic>
        <p:nvPicPr>
          <p:cNvPr id="9" name="Imagen 8">
            <a:extLst>
              <a:ext uri="{FF2B5EF4-FFF2-40B4-BE49-F238E27FC236}">
                <a16:creationId xmlns="" xmlns:a16="http://schemas.microsoft.com/office/drawing/2014/main" id="{7888A564-65A3-4E73-A6D8-97FC77DDAD24}"/>
              </a:ext>
            </a:extLst>
          </p:cNvPr>
          <p:cNvPicPr>
            <a:picLocks noChangeAspect="1"/>
          </p:cNvPicPr>
          <p:nvPr/>
        </p:nvPicPr>
        <p:blipFill>
          <a:blip r:embed="rId4"/>
          <a:stretch>
            <a:fillRect/>
          </a:stretch>
        </p:blipFill>
        <p:spPr>
          <a:xfrm>
            <a:off x="4411735" y="1454335"/>
            <a:ext cx="3360663" cy="2415917"/>
          </a:xfrm>
          <a:prstGeom prst="rect">
            <a:avLst/>
          </a:prstGeom>
        </p:spPr>
      </p:pic>
      <p:sp>
        <p:nvSpPr>
          <p:cNvPr id="10" name="CuadroTexto 9">
            <a:extLst>
              <a:ext uri="{FF2B5EF4-FFF2-40B4-BE49-F238E27FC236}">
                <a16:creationId xmlns="" xmlns:a16="http://schemas.microsoft.com/office/drawing/2014/main" id="{53D19CF2-9CAC-4FF1-A20A-6382BDF11084}"/>
              </a:ext>
            </a:extLst>
          </p:cNvPr>
          <p:cNvSpPr txBox="1"/>
          <p:nvPr/>
        </p:nvSpPr>
        <p:spPr>
          <a:xfrm>
            <a:off x="4411735" y="3870252"/>
            <a:ext cx="3360663" cy="2554545"/>
          </a:xfrm>
          <a:prstGeom prst="rect">
            <a:avLst/>
          </a:prstGeom>
          <a:noFill/>
        </p:spPr>
        <p:txBody>
          <a:bodyPr wrap="square" rtlCol="0">
            <a:spAutoFit/>
          </a:bodyPr>
          <a:lstStyle/>
          <a:p>
            <a:r>
              <a:rPr lang="es-ES" sz="1600" dirty="0">
                <a:latin typeface="Arial" panose="020B0604020202020204" pitchFamily="34" charset="0"/>
                <a:cs typeface="Arial" panose="020B0604020202020204" pitchFamily="34" charset="0"/>
              </a:rPr>
              <a:t>Giros de cadera Abdominales: </a:t>
            </a:r>
          </a:p>
          <a:p>
            <a:endParaRPr lang="es-ES" sz="1600" dirty="0">
              <a:latin typeface="Arial" panose="020B0604020202020204" pitchFamily="34" charset="0"/>
              <a:cs typeface="Arial" panose="020B0604020202020204" pitchFamily="34" charset="0"/>
            </a:endParaRPr>
          </a:p>
          <a:p>
            <a:r>
              <a:rPr lang="es-ES" sz="1600" dirty="0">
                <a:latin typeface="Arial" panose="020B0604020202020204" pitchFamily="34" charset="0"/>
                <a:cs typeface="Arial" panose="020B0604020202020204" pitchFamily="34" charset="0"/>
              </a:rPr>
              <a:t>Con las piernas flexionadas y juntas, giro la cadera de derecha a izquierda y viceversa apoyándome con los brazos en el suelo y mantenido la cabeza inmóvil. </a:t>
            </a:r>
          </a:p>
          <a:p>
            <a:endParaRPr lang="es-ES" sz="1600" dirty="0">
              <a:latin typeface="Arial" panose="020B0604020202020204" pitchFamily="34" charset="0"/>
              <a:cs typeface="Arial" panose="020B0604020202020204" pitchFamily="34" charset="0"/>
            </a:endParaRPr>
          </a:p>
          <a:p>
            <a:r>
              <a:rPr lang="es-ES" sz="1600" b="1" dirty="0">
                <a:solidFill>
                  <a:srgbClr val="FFFF00"/>
                </a:solidFill>
                <a:latin typeface="Arial" panose="020B0604020202020204" pitchFamily="34" charset="0"/>
                <a:cs typeface="Arial" panose="020B0604020202020204" pitchFamily="34" charset="0"/>
              </a:rPr>
              <a:t>4 series de </a:t>
            </a:r>
          </a:p>
          <a:p>
            <a:r>
              <a:rPr lang="es-ES" sz="1600" b="1" dirty="0">
                <a:solidFill>
                  <a:srgbClr val="FFFF00"/>
                </a:solidFill>
                <a:latin typeface="Arial" panose="020B0604020202020204" pitchFamily="34" charset="0"/>
                <a:cs typeface="Arial" panose="020B0604020202020204" pitchFamily="34" charset="0"/>
              </a:rPr>
              <a:t>10 a 12 repeticiones</a:t>
            </a:r>
            <a:endParaRPr lang="es-CL" sz="1600" b="1" dirty="0">
              <a:solidFill>
                <a:srgbClr val="FFFF00"/>
              </a:solidFill>
              <a:latin typeface="Arial" panose="020B0604020202020204" pitchFamily="34" charset="0"/>
              <a:cs typeface="Arial" panose="020B0604020202020204" pitchFamily="34" charset="0"/>
            </a:endParaRPr>
          </a:p>
        </p:txBody>
      </p:sp>
      <p:sp>
        <p:nvSpPr>
          <p:cNvPr id="11" name="CuadroTexto 10">
            <a:extLst>
              <a:ext uri="{FF2B5EF4-FFF2-40B4-BE49-F238E27FC236}">
                <a16:creationId xmlns="" xmlns:a16="http://schemas.microsoft.com/office/drawing/2014/main" id="{5A0C31EB-8346-4976-AAF0-9D87F3F19B88}"/>
              </a:ext>
            </a:extLst>
          </p:cNvPr>
          <p:cNvSpPr txBox="1"/>
          <p:nvPr/>
        </p:nvSpPr>
        <p:spPr>
          <a:xfrm>
            <a:off x="8357191" y="3811012"/>
            <a:ext cx="3663868" cy="3046988"/>
          </a:xfrm>
          <a:prstGeom prst="rect">
            <a:avLst/>
          </a:prstGeom>
          <a:noFill/>
        </p:spPr>
        <p:txBody>
          <a:bodyPr wrap="square" rtlCol="0">
            <a:spAutoFit/>
          </a:bodyPr>
          <a:lstStyle/>
          <a:p>
            <a:r>
              <a:rPr lang="es-ES" sz="1600" dirty="0">
                <a:latin typeface="Arial" panose="020B0604020202020204" pitchFamily="34" charset="0"/>
                <a:cs typeface="Arial" panose="020B0604020202020204" pitchFamily="34" charset="0"/>
              </a:rPr>
              <a:t>Extensiones posteriores de tríceps:</a:t>
            </a:r>
          </a:p>
          <a:p>
            <a:endParaRPr lang="es-ES" sz="1600" dirty="0">
              <a:latin typeface="Arial" panose="020B0604020202020204" pitchFamily="34" charset="0"/>
              <a:cs typeface="Arial" panose="020B0604020202020204" pitchFamily="34" charset="0"/>
            </a:endParaRPr>
          </a:p>
          <a:p>
            <a:r>
              <a:rPr lang="es-ES" sz="1600" dirty="0">
                <a:latin typeface="Arial" panose="020B0604020202020204" pitchFamily="34" charset="0"/>
                <a:cs typeface="Arial" panose="020B0604020202020204" pitchFamily="34" charset="0"/>
              </a:rPr>
              <a:t>Remplazar las mancuernas por kilos de azúcar, arroz o sal, o llenar botellas de medio litro con agua o tierra y realizar el ejercicio  que demuestra el video, desde posición inicial brazos arriba los  flexiono  hacia atrás y vuelvo a la posición inicial.</a:t>
            </a:r>
          </a:p>
          <a:p>
            <a:endParaRPr lang="es-ES" sz="1600" b="1" dirty="0">
              <a:solidFill>
                <a:srgbClr val="FFFF00"/>
              </a:solidFill>
              <a:latin typeface="Arial" panose="020B0604020202020204" pitchFamily="34" charset="0"/>
              <a:cs typeface="Arial" panose="020B0604020202020204" pitchFamily="34" charset="0"/>
            </a:endParaRPr>
          </a:p>
          <a:p>
            <a:r>
              <a:rPr lang="es-ES" sz="1600" b="1" dirty="0">
                <a:solidFill>
                  <a:srgbClr val="FFFF00"/>
                </a:solidFill>
                <a:latin typeface="Arial" panose="020B0604020202020204" pitchFamily="34" charset="0"/>
                <a:cs typeface="Arial" panose="020B0604020202020204" pitchFamily="34" charset="0"/>
              </a:rPr>
              <a:t>4 series de </a:t>
            </a:r>
          </a:p>
          <a:p>
            <a:r>
              <a:rPr lang="es-ES" sz="1600" b="1" dirty="0">
                <a:solidFill>
                  <a:srgbClr val="FFFF00"/>
                </a:solidFill>
                <a:latin typeface="Arial" panose="020B0604020202020204" pitchFamily="34" charset="0"/>
                <a:cs typeface="Arial" panose="020B0604020202020204" pitchFamily="34" charset="0"/>
              </a:rPr>
              <a:t>10 a 12 repeticiones</a:t>
            </a:r>
          </a:p>
        </p:txBody>
      </p:sp>
      <p:pic>
        <p:nvPicPr>
          <p:cNvPr id="3" name="Imagen 2">
            <a:extLst>
              <a:ext uri="{FF2B5EF4-FFF2-40B4-BE49-F238E27FC236}">
                <a16:creationId xmlns="" xmlns:a16="http://schemas.microsoft.com/office/drawing/2014/main" id="{7DD1B539-1AFC-4503-A36B-B6A7EA916361}"/>
              </a:ext>
            </a:extLst>
          </p:cNvPr>
          <p:cNvPicPr>
            <a:picLocks noChangeAspect="1"/>
          </p:cNvPicPr>
          <p:nvPr/>
        </p:nvPicPr>
        <p:blipFill>
          <a:blip r:embed="rId5"/>
          <a:stretch>
            <a:fillRect/>
          </a:stretch>
        </p:blipFill>
        <p:spPr>
          <a:xfrm>
            <a:off x="170941" y="116957"/>
            <a:ext cx="707197" cy="707197"/>
          </a:xfrm>
          <a:prstGeom prst="rect">
            <a:avLst/>
          </a:prstGeom>
        </p:spPr>
      </p:pic>
      <p:pic>
        <p:nvPicPr>
          <p:cNvPr id="6" name="Imagen 5">
            <a:extLst>
              <a:ext uri="{FF2B5EF4-FFF2-40B4-BE49-F238E27FC236}">
                <a16:creationId xmlns="" xmlns:a16="http://schemas.microsoft.com/office/drawing/2014/main" id="{A2DE6AC6-8B3F-4932-8B07-7394FA69BEE2}"/>
              </a:ext>
            </a:extLst>
          </p:cNvPr>
          <p:cNvPicPr>
            <a:picLocks noChangeAspect="1"/>
          </p:cNvPicPr>
          <p:nvPr/>
        </p:nvPicPr>
        <p:blipFill>
          <a:blip r:embed="rId6"/>
          <a:stretch>
            <a:fillRect/>
          </a:stretch>
        </p:blipFill>
        <p:spPr>
          <a:xfrm>
            <a:off x="10503023" y="116957"/>
            <a:ext cx="1518036" cy="743776"/>
          </a:xfrm>
          <a:prstGeom prst="rect">
            <a:avLst/>
          </a:prstGeom>
        </p:spPr>
      </p:pic>
      <p:sp>
        <p:nvSpPr>
          <p:cNvPr id="8" name="CuadroTexto 7">
            <a:extLst>
              <a:ext uri="{FF2B5EF4-FFF2-40B4-BE49-F238E27FC236}">
                <a16:creationId xmlns="" xmlns:a16="http://schemas.microsoft.com/office/drawing/2014/main" id="{EFADBC4F-BF95-4B84-9B1C-5848309AADFD}"/>
              </a:ext>
            </a:extLst>
          </p:cNvPr>
          <p:cNvSpPr txBox="1"/>
          <p:nvPr/>
        </p:nvSpPr>
        <p:spPr>
          <a:xfrm>
            <a:off x="235931" y="1085003"/>
            <a:ext cx="441146" cy="369332"/>
          </a:xfrm>
          <a:prstGeom prst="rect">
            <a:avLst/>
          </a:prstGeom>
          <a:noFill/>
        </p:spPr>
        <p:txBody>
          <a:bodyPr wrap="none" rtlCol="0">
            <a:spAutoFit/>
          </a:bodyPr>
          <a:lstStyle/>
          <a:p>
            <a:r>
              <a:rPr lang="es-ES" b="1" dirty="0">
                <a:solidFill>
                  <a:srgbClr val="FFFF00"/>
                </a:solidFill>
              </a:rPr>
              <a:t>22</a:t>
            </a:r>
            <a:endParaRPr lang="es-CL" b="1" dirty="0">
              <a:solidFill>
                <a:srgbClr val="FFFF00"/>
              </a:solidFill>
            </a:endParaRPr>
          </a:p>
        </p:txBody>
      </p:sp>
      <p:sp>
        <p:nvSpPr>
          <p:cNvPr id="12" name="CuadroTexto 11">
            <a:extLst>
              <a:ext uri="{FF2B5EF4-FFF2-40B4-BE49-F238E27FC236}">
                <a16:creationId xmlns="" xmlns:a16="http://schemas.microsoft.com/office/drawing/2014/main" id="{27DC20A5-E2D9-4024-820C-A0302483B6B9}"/>
              </a:ext>
            </a:extLst>
          </p:cNvPr>
          <p:cNvSpPr txBox="1"/>
          <p:nvPr/>
        </p:nvSpPr>
        <p:spPr>
          <a:xfrm>
            <a:off x="4348549" y="1089398"/>
            <a:ext cx="441146" cy="369332"/>
          </a:xfrm>
          <a:prstGeom prst="rect">
            <a:avLst/>
          </a:prstGeom>
          <a:noFill/>
        </p:spPr>
        <p:txBody>
          <a:bodyPr wrap="none" rtlCol="0">
            <a:spAutoFit/>
          </a:bodyPr>
          <a:lstStyle/>
          <a:p>
            <a:r>
              <a:rPr lang="es-ES" b="1" dirty="0">
                <a:solidFill>
                  <a:srgbClr val="FFFF00"/>
                </a:solidFill>
              </a:rPr>
              <a:t>23</a:t>
            </a:r>
            <a:endParaRPr lang="es-CL" b="1" dirty="0">
              <a:solidFill>
                <a:srgbClr val="FFFF00"/>
              </a:solidFill>
            </a:endParaRPr>
          </a:p>
        </p:txBody>
      </p:sp>
      <p:sp>
        <p:nvSpPr>
          <p:cNvPr id="13" name="CuadroTexto 12">
            <a:extLst>
              <a:ext uri="{FF2B5EF4-FFF2-40B4-BE49-F238E27FC236}">
                <a16:creationId xmlns="" xmlns:a16="http://schemas.microsoft.com/office/drawing/2014/main" id="{76493334-55F6-45CB-9346-8D618E30E446}"/>
              </a:ext>
            </a:extLst>
          </p:cNvPr>
          <p:cNvSpPr txBox="1"/>
          <p:nvPr/>
        </p:nvSpPr>
        <p:spPr>
          <a:xfrm>
            <a:off x="8357191" y="1085003"/>
            <a:ext cx="441146" cy="369332"/>
          </a:xfrm>
          <a:prstGeom prst="rect">
            <a:avLst/>
          </a:prstGeom>
          <a:noFill/>
        </p:spPr>
        <p:txBody>
          <a:bodyPr wrap="none" rtlCol="0">
            <a:spAutoFit/>
          </a:bodyPr>
          <a:lstStyle/>
          <a:p>
            <a:r>
              <a:rPr lang="es-ES" b="1" dirty="0">
                <a:solidFill>
                  <a:srgbClr val="FFFF00"/>
                </a:solidFill>
              </a:rPr>
              <a:t>24</a:t>
            </a:r>
            <a:endParaRPr lang="es-CL" b="1" dirty="0">
              <a:solidFill>
                <a:srgbClr val="FFFF00"/>
              </a:solidFill>
            </a:endParaRPr>
          </a:p>
        </p:txBody>
      </p:sp>
    </p:spTree>
    <p:extLst>
      <p:ext uri="{BB962C8B-B14F-4D97-AF65-F5344CB8AC3E}">
        <p14:creationId xmlns:p14="http://schemas.microsoft.com/office/powerpoint/2010/main" val="17895396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BE02B3F1-0FA2-4E49-93BF-8D55384265F9}"/>
              </a:ext>
            </a:extLst>
          </p:cNvPr>
          <p:cNvSpPr>
            <a:spLocks noGrp="1"/>
          </p:cNvSpPr>
          <p:nvPr>
            <p:ph type="title"/>
          </p:nvPr>
        </p:nvSpPr>
        <p:spPr>
          <a:xfrm>
            <a:off x="1143001" y="131134"/>
            <a:ext cx="9905998" cy="786778"/>
          </a:xfrm>
        </p:spPr>
        <p:txBody>
          <a:bodyPr/>
          <a:lstStyle/>
          <a:p>
            <a:pPr algn="ctr"/>
            <a:r>
              <a:rPr lang="es-ES" dirty="0"/>
              <a:t>Datos  </a:t>
            </a:r>
            <a:endParaRPr lang="es-CL" dirty="0"/>
          </a:p>
        </p:txBody>
      </p:sp>
      <p:sp>
        <p:nvSpPr>
          <p:cNvPr id="3" name="CuadroTexto 2">
            <a:extLst>
              <a:ext uri="{FF2B5EF4-FFF2-40B4-BE49-F238E27FC236}">
                <a16:creationId xmlns="" xmlns:a16="http://schemas.microsoft.com/office/drawing/2014/main" id="{878F04A2-D79C-47C2-86FC-407149AF66EE}"/>
              </a:ext>
            </a:extLst>
          </p:cNvPr>
          <p:cNvSpPr txBox="1"/>
          <p:nvPr/>
        </p:nvSpPr>
        <p:spPr>
          <a:xfrm>
            <a:off x="520994" y="786778"/>
            <a:ext cx="11451265" cy="5940088"/>
          </a:xfrm>
          <a:prstGeom prst="rect">
            <a:avLst/>
          </a:prstGeom>
          <a:noFill/>
        </p:spPr>
        <p:txBody>
          <a:bodyPr wrap="square" rtlCol="0">
            <a:spAutoFit/>
          </a:bodyPr>
          <a:lstStyle/>
          <a:p>
            <a:r>
              <a:rPr lang="es-ES" sz="2000" dirty="0">
                <a:latin typeface="Arial" panose="020B0604020202020204" pitchFamily="34" charset="0"/>
                <a:cs typeface="Arial" panose="020B0604020202020204" pitchFamily="34" charset="0"/>
              </a:rPr>
              <a:t>La idea de este programa de entrenamiento es que podamos destinar entre 30 a 45 minutos de ejercicios activo, día por medio para poder quemar calorías y así no aumentar de peso o evitar lo mas posible el aumento de grasa corporal por inactividad, en este episodio de cuarentena y estrés, además es esencial  para fortalecer nuestro sistema inmunológico. </a:t>
            </a:r>
          </a:p>
          <a:p>
            <a:endParaRPr lang="es-ES" sz="2000" dirty="0">
              <a:latin typeface="Arial" panose="020B0604020202020204" pitchFamily="34" charset="0"/>
              <a:cs typeface="Arial" panose="020B0604020202020204" pitchFamily="34" charset="0"/>
            </a:endParaRPr>
          </a:p>
          <a:p>
            <a:endParaRPr lang="es-ES" sz="2000" dirty="0">
              <a:latin typeface="Arial" panose="020B0604020202020204" pitchFamily="34" charset="0"/>
              <a:cs typeface="Arial" panose="020B0604020202020204" pitchFamily="34" charset="0"/>
            </a:endParaRPr>
          </a:p>
          <a:p>
            <a:r>
              <a:rPr lang="es-ES" sz="2000" dirty="0">
                <a:latin typeface="Arial" panose="020B0604020202020204" pitchFamily="34" charset="0"/>
                <a:cs typeface="Arial" panose="020B0604020202020204" pitchFamily="34" charset="0"/>
              </a:rPr>
              <a:t>La rutina esta realizada para ejercitar tu cuerpo completo y con los requeridos descansos.</a:t>
            </a:r>
          </a:p>
          <a:p>
            <a:endParaRPr lang="es-ES" sz="2000" dirty="0">
              <a:latin typeface="Arial" panose="020B0604020202020204" pitchFamily="34" charset="0"/>
              <a:cs typeface="Arial" panose="020B0604020202020204" pitchFamily="34" charset="0"/>
            </a:endParaRPr>
          </a:p>
          <a:p>
            <a:r>
              <a:rPr lang="es-ES" sz="2000" dirty="0">
                <a:latin typeface="Arial" panose="020B0604020202020204" pitchFamily="34" charset="0"/>
                <a:cs typeface="Arial" panose="020B0604020202020204" pitchFamily="34" charset="0"/>
              </a:rPr>
              <a:t>Tienen 7 días armados de ejercicios, con los cuales pueden realizar los 6 de cada día como se demuestra en cada diapositiva, e inclusive pueden mezclar ejercicios del día 1 con el del día 2 o 3 o 4 ustedes pueden guiarse con la rutina tal cual o ir modificando los ejercicios que quieran hacer cada día a su gusto </a:t>
            </a:r>
          </a:p>
          <a:p>
            <a:endParaRPr lang="es-ES" sz="2000" dirty="0">
              <a:latin typeface="Arial" panose="020B0604020202020204" pitchFamily="34" charset="0"/>
              <a:cs typeface="Arial" panose="020B0604020202020204" pitchFamily="34" charset="0"/>
            </a:endParaRPr>
          </a:p>
          <a:p>
            <a:endParaRPr lang="es-ES" sz="2000" dirty="0">
              <a:latin typeface="Arial" panose="020B0604020202020204" pitchFamily="34" charset="0"/>
              <a:cs typeface="Arial" panose="020B0604020202020204" pitchFamily="34" charset="0"/>
            </a:endParaRPr>
          </a:p>
          <a:p>
            <a:r>
              <a:rPr lang="es-ES" sz="2000" b="1" dirty="0">
                <a:solidFill>
                  <a:srgbClr val="FFFF00"/>
                </a:solidFill>
                <a:latin typeface="Arial" panose="020B0604020202020204" pitchFamily="34" charset="0"/>
                <a:cs typeface="Arial" panose="020B0604020202020204" pitchFamily="34" charset="0"/>
              </a:rPr>
              <a:t>Espero puedan realizar esta rutina FULL BODY y así poder adquirir hábitos de vida activa y saludable además son ejercicios que cualquier miembro de la familia puede hacer siempre y cuando no tenga enfermedades que le impidan hacer alguno de los movimientos demostrados en caso de eso pueden ajustar los ejercicios que mas les convenga a su situación de salud. </a:t>
            </a:r>
            <a:endParaRPr lang="es-CL" sz="20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29845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 xmlns:a16="http://schemas.microsoft.com/office/drawing/2014/main" id="{96309BC1-478C-4379-9853-822C64525629}"/>
              </a:ext>
            </a:extLst>
          </p:cNvPr>
          <p:cNvPicPr>
            <a:picLocks noChangeAspect="1"/>
          </p:cNvPicPr>
          <p:nvPr/>
        </p:nvPicPr>
        <p:blipFill>
          <a:blip r:embed="rId2"/>
          <a:stretch>
            <a:fillRect/>
          </a:stretch>
        </p:blipFill>
        <p:spPr>
          <a:xfrm>
            <a:off x="3467192" y="961525"/>
            <a:ext cx="4124456" cy="1426204"/>
          </a:xfrm>
          <a:prstGeom prst="rect">
            <a:avLst/>
          </a:prstGeom>
        </p:spPr>
      </p:pic>
      <p:pic>
        <p:nvPicPr>
          <p:cNvPr id="3" name="Imagen 2">
            <a:extLst>
              <a:ext uri="{FF2B5EF4-FFF2-40B4-BE49-F238E27FC236}">
                <a16:creationId xmlns="" xmlns:a16="http://schemas.microsoft.com/office/drawing/2014/main" id="{3D13709E-E12E-4E47-A43A-AD73573CAC5F}"/>
              </a:ext>
            </a:extLst>
          </p:cNvPr>
          <p:cNvPicPr>
            <a:picLocks noChangeAspect="1"/>
          </p:cNvPicPr>
          <p:nvPr/>
        </p:nvPicPr>
        <p:blipFill>
          <a:blip r:embed="rId3"/>
          <a:stretch>
            <a:fillRect/>
          </a:stretch>
        </p:blipFill>
        <p:spPr>
          <a:xfrm>
            <a:off x="487193" y="519404"/>
            <a:ext cx="2300531" cy="2310446"/>
          </a:xfrm>
          <a:prstGeom prst="rect">
            <a:avLst/>
          </a:prstGeom>
        </p:spPr>
      </p:pic>
      <p:pic>
        <p:nvPicPr>
          <p:cNvPr id="4" name="Imagen 3">
            <a:extLst>
              <a:ext uri="{FF2B5EF4-FFF2-40B4-BE49-F238E27FC236}">
                <a16:creationId xmlns="" xmlns:a16="http://schemas.microsoft.com/office/drawing/2014/main" id="{15CB0EBF-4675-49CF-A41B-8698A06B922F}"/>
              </a:ext>
            </a:extLst>
          </p:cNvPr>
          <p:cNvPicPr>
            <a:picLocks noChangeAspect="1"/>
          </p:cNvPicPr>
          <p:nvPr/>
        </p:nvPicPr>
        <p:blipFill>
          <a:blip r:embed="rId4"/>
          <a:stretch>
            <a:fillRect/>
          </a:stretch>
        </p:blipFill>
        <p:spPr>
          <a:xfrm>
            <a:off x="7934407" y="618654"/>
            <a:ext cx="3951153" cy="2211196"/>
          </a:xfrm>
          <a:prstGeom prst="rect">
            <a:avLst/>
          </a:prstGeom>
        </p:spPr>
      </p:pic>
      <p:pic>
        <p:nvPicPr>
          <p:cNvPr id="6" name="Imagen 5">
            <a:extLst>
              <a:ext uri="{FF2B5EF4-FFF2-40B4-BE49-F238E27FC236}">
                <a16:creationId xmlns="" xmlns:a16="http://schemas.microsoft.com/office/drawing/2014/main" id="{35D80E53-B3CF-47E9-9FBD-7C6E784085A5}"/>
              </a:ext>
            </a:extLst>
          </p:cNvPr>
          <p:cNvPicPr>
            <a:picLocks noChangeAspect="1"/>
          </p:cNvPicPr>
          <p:nvPr/>
        </p:nvPicPr>
        <p:blipFill rotWithShape="1">
          <a:blip r:embed="rId5"/>
          <a:srcRect t="17675" b="22015"/>
          <a:stretch/>
        </p:blipFill>
        <p:spPr>
          <a:xfrm>
            <a:off x="2693246" y="2652823"/>
            <a:ext cx="5335642" cy="4136065"/>
          </a:xfrm>
          <a:prstGeom prst="rect">
            <a:avLst/>
          </a:prstGeom>
        </p:spPr>
      </p:pic>
    </p:spTree>
    <p:extLst>
      <p:ext uri="{BB962C8B-B14F-4D97-AF65-F5344CB8AC3E}">
        <p14:creationId xmlns:p14="http://schemas.microsoft.com/office/powerpoint/2010/main" val="2992497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 xmlns:a16="http://schemas.microsoft.com/office/drawing/2014/main" id="{FDB7D647-4840-4781-9A5B-0D788FF4BB9A}"/>
              </a:ext>
            </a:extLst>
          </p:cNvPr>
          <p:cNvSpPr txBox="1"/>
          <p:nvPr/>
        </p:nvSpPr>
        <p:spPr>
          <a:xfrm>
            <a:off x="1141228" y="1818166"/>
            <a:ext cx="9909544" cy="3416320"/>
          </a:xfrm>
          <a:prstGeom prst="rect">
            <a:avLst/>
          </a:prstGeom>
          <a:noFill/>
        </p:spPr>
        <p:txBody>
          <a:bodyPr wrap="square" rtlCol="0">
            <a:spAutoFit/>
          </a:bodyPr>
          <a:lstStyle/>
          <a:p>
            <a:pPr algn="just"/>
            <a:r>
              <a:rPr lang="es-ES" dirty="0"/>
              <a:t> Esta presentación esta diseñada para que puedan seguir una serie de ejercicios físicos que aportaran en su que hacer diario con el objetivo de fortalecer el organismo y ayudar frente a cuadros de estrés y ansiedad que nos traerá el echo de estar en cuarentena dentro de nuestros hogares. </a:t>
            </a:r>
          </a:p>
          <a:p>
            <a:pPr algn="just"/>
            <a:endParaRPr lang="es-ES" dirty="0"/>
          </a:p>
          <a:p>
            <a:pPr algn="just"/>
            <a:r>
              <a:rPr lang="es-ES" dirty="0"/>
              <a:t>Cada uno de los ejercicios forma una rutina para ser trabajada en los días que se señalan en las siguientes diapositivas. </a:t>
            </a:r>
          </a:p>
          <a:p>
            <a:pPr algn="just"/>
            <a:endParaRPr lang="es-ES" dirty="0"/>
          </a:p>
          <a:p>
            <a:pPr algn="just"/>
            <a:endParaRPr lang="es-ES" dirty="0"/>
          </a:p>
          <a:p>
            <a:pPr algn="just"/>
            <a:r>
              <a:rPr lang="es-CL" b="1" dirty="0">
                <a:solidFill>
                  <a:srgbClr val="FFFF00"/>
                </a:solidFill>
              </a:rPr>
              <a:t>Los Ejercicios físicos están en formato de video por lo que lo ideal es ver esta presentación de PowerPoint en su formato grande apretando el botón de presentación con diapositivas ubicado en la parte inferior derecha al lado del botón de zoom </a:t>
            </a:r>
            <a:endParaRPr lang="es-ES" b="1" dirty="0">
              <a:solidFill>
                <a:srgbClr val="FFFF00"/>
              </a:solidFill>
            </a:endParaRPr>
          </a:p>
        </p:txBody>
      </p:sp>
      <p:pic>
        <p:nvPicPr>
          <p:cNvPr id="3" name="Imagen 2">
            <a:extLst>
              <a:ext uri="{FF2B5EF4-FFF2-40B4-BE49-F238E27FC236}">
                <a16:creationId xmlns="" xmlns:a16="http://schemas.microsoft.com/office/drawing/2014/main" id="{C6AAD6FE-57EB-4ADE-9758-4DB964A98229}"/>
              </a:ext>
            </a:extLst>
          </p:cNvPr>
          <p:cNvPicPr>
            <a:picLocks noChangeAspect="1"/>
          </p:cNvPicPr>
          <p:nvPr/>
        </p:nvPicPr>
        <p:blipFill>
          <a:blip r:embed="rId2"/>
          <a:stretch>
            <a:fillRect/>
          </a:stretch>
        </p:blipFill>
        <p:spPr>
          <a:xfrm>
            <a:off x="10053989" y="191762"/>
            <a:ext cx="1993565" cy="1115665"/>
          </a:xfrm>
          <a:prstGeom prst="rect">
            <a:avLst/>
          </a:prstGeom>
        </p:spPr>
      </p:pic>
      <p:pic>
        <p:nvPicPr>
          <p:cNvPr id="4" name="Imagen 3">
            <a:extLst>
              <a:ext uri="{FF2B5EF4-FFF2-40B4-BE49-F238E27FC236}">
                <a16:creationId xmlns="" xmlns:a16="http://schemas.microsoft.com/office/drawing/2014/main" id="{5BEC5525-B99C-48C6-9E2E-F0231F4A7EE0}"/>
              </a:ext>
            </a:extLst>
          </p:cNvPr>
          <p:cNvPicPr>
            <a:picLocks noChangeAspect="1"/>
          </p:cNvPicPr>
          <p:nvPr/>
        </p:nvPicPr>
        <p:blipFill>
          <a:blip r:embed="rId3"/>
          <a:stretch>
            <a:fillRect/>
          </a:stretch>
        </p:blipFill>
        <p:spPr>
          <a:xfrm>
            <a:off x="144447" y="142306"/>
            <a:ext cx="1259052" cy="1165122"/>
          </a:xfrm>
          <a:prstGeom prst="rect">
            <a:avLst/>
          </a:prstGeom>
        </p:spPr>
      </p:pic>
    </p:spTree>
    <p:extLst>
      <p:ext uri="{BB962C8B-B14F-4D97-AF65-F5344CB8AC3E}">
        <p14:creationId xmlns:p14="http://schemas.microsoft.com/office/powerpoint/2010/main" val="7318269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1611E04F-A187-4040-980E-74BF5B2033BD}"/>
              </a:ext>
            </a:extLst>
          </p:cNvPr>
          <p:cNvSpPr>
            <a:spLocks noGrp="1"/>
          </p:cNvSpPr>
          <p:nvPr>
            <p:ph type="title"/>
          </p:nvPr>
        </p:nvSpPr>
        <p:spPr>
          <a:xfrm>
            <a:off x="1143001" y="163033"/>
            <a:ext cx="9905998" cy="1102242"/>
          </a:xfrm>
        </p:spPr>
        <p:txBody>
          <a:bodyPr/>
          <a:lstStyle/>
          <a:p>
            <a:pPr algn="ctr"/>
            <a:r>
              <a:rPr lang="es-ES" dirty="0"/>
              <a:t>Rutina de ejercicios FULL BODY</a:t>
            </a:r>
            <a:br>
              <a:rPr lang="es-ES" dirty="0"/>
            </a:br>
            <a:r>
              <a:rPr lang="es-ES" dirty="0"/>
              <a:t>mujeres y hombres </a:t>
            </a:r>
            <a:endParaRPr lang="es-CL" dirty="0"/>
          </a:p>
        </p:txBody>
      </p:sp>
      <p:sp>
        <p:nvSpPr>
          <p:cNvPr id="5" name="CuadroTexto 4">
            <a:extLst>
              <a:ext uri="{FF2B5EF4-FFF2-40B4-BE49-F238E27FC236}">
                <a16:creationId xmlns="" xmlns:a16="http://schemas.microsoft.com/office/drawing/2014/main" id="{62EA6ABC-6FC2-4450-A446-6CECC91E49BC}"/>
              </a:ext>
            </a:extLst>
          </p:cNvPr>
          <p:cNvSpPr txBox="1"/>
          <p:nvPr/>
        </p:nvSpPr>
        <p:spPr>
          <a:xfrm>
            <a:off x="457200" y="1179372"/>
            <a:ext cx="11344940" cy="5909310"/>
          </a:xfrm>
          <a:prstGeom prst="rect">
            <a:avLst/>
          </a:prstGeom>
          <a:noFill/>
        </p:spPr>
        <p:txBody>
          <a:bodyPr wrap="square" rtlCol="0">
            <a:spAutoFit/>
          </a:bodyPr>
          <a:lstStyle/>
          <a:p>
            <a:r>
              <a:rPr lang="es-ES" dirty="0"/>
              <a:t>Rutina de ejercicios para realizar días intermedios 4 veces a la semana con descanso : </a:t>
            </a:r>
          </a:p>
          <a:p>
            <a:endParaRPr lang="es-ES" dirty="0"/>
          </a:p>
          <a:p>
            <a:r>
              <a:rPr lang="es-ES" dirty="0"/>
              <a:t>Ejemplo: </a:t>
            </a:r>
          </a:p>
          <a:p>
            <a:endParaRPr lang="es-ES" dirty="0"/>
          </a:p>
          <a:p>
            <a:r>
              <a:rPr lang="es-ES" b="1" dirty="0">
                <a:solidFill>
                  <a:srgbClr val="FFFF00"/>
                </a:solidFill>
              </a:rPr>
              <a:t>Lunes / miércoles / viernes / domingo / martes / jueves / sábado,  y así sucesivamente. </a:t>
            </a:r>
          </a:p>
          <a:p>
            <a:endParaRPr lang="es-ES" dirty="0"/>
          </a:p>
          <a:p>
            <a:r>
              <a:rPr lang="es-ES" dirty="0"/>
              <a:t>La ventaja de estos ejercicios permiten trabajar el cuerpo de manera completa a través de ejercicios que pueden realizar personas que no tengan una conducta adquirida de realizar ejercicio físico (sedentarios). La idea es calendarizarlo en los días como en el ejemplo mostrado arriba y así trabajar 4 días a la semana con sus respectivos descansos.  </a:t>
            </a:r>
          </a:p>
          <a:p>
            <a:endParaRPr lang="es-ES" dirty="0"/>
          </a:p>
          <a:p>
            <a:r>
              <a:rPr lang="es-ES" dirty="0"/>
              <a:t>A continuación dejo una serie de ejercicios con imágenes demostrando la acción a realizar recuerden mantener hidratación continua durante todo el tiempo que este ejercitándose puede escoger un mínimo de 6 ejercicios y un máximo de 10 por día, la idea es entrenar un mínimo de 30 minutos y un máximo de 45 minutos.  </a:t>
            </a:r>
          </a:p>
          <a:p>
            <a:endParaRPr lang="es-ES" dirty="0"/>
          </a:p>
          <a:p>
            <a:r>
              <a:rPr lang="es-ES" dirty="0"/>
              <a:t>Nomenclatura: </a:t>
            </a:r>
          </a:p>
          <a:p>
            <a:endParaRPr lang="es-ES" dirty="0"/>
          </a:p>
          <a:p>
            <a:r>
              <a:rPr lang="es-ES" b="1" dirty="0">
                <a:solidFill>
                  <a:srgbClr val="FFFF00"/>
                </a:solidFill>
              </a:rPr>
              <a:t>Series:  </a:t>
            </a:r>
            <a:r>
              <a:rPr lang="es-ES" dirty="0"/>
              <a:t>cantidad de veces que debes hacer ese ejercicio</a:t>
            </a:r>
          </a:p>
          <a:p>
            <a:r>
              <a:rPr lang="es-ES" b="1" dirty="0">
                <a:solidFill>
                  <a:srgbClr val="FFFF00"/>
                </a:solidFill>
              </a:rPr>
              <a:t>Repeticiones: </a:t>
            </a:r>
            <a:r>
              <a:rPr lang="es-ES" dirty="0"/>
              <a:t>cantidad de repeticiones por serie que debes hacer del ejercicio. </a:t>
            </a:r>
          </a:p>
          <a:p>
            <a:endParaRPr lang="es-CL" dirty="0"/>
          </a:p>
        </p:txBody>
      </p:sp>
      <p:pic>
        <p:nvPicPr>
          <p:cNvPr id="3" name="Imagen 2">
            <a:extLst>
              <a:ext uri="{FF2B5EF4-FFF2-40B4-BE49-F238E27FC236}">
                <a16:creationId xmlns="" xmlns:a16="http://schemas.microsoft.com/office/drawing/2014/main" id="{D7E7B905-3454-477B-A004-A4CDCCA74742}"/>
              </a:ext>
            </a:extLst>
          </p:cNvPr>
          <p:cNvPicPr>
            <a:picLocks noChangeAspect="1"/>
          </p:cNvPicPr>
          <p:nvPr/>
        </p:nvPicPr>
        <p:blipFill>
          <a:blip r:embed="rId2"/>
          <a:stretch>
            <a:fillRect/>
          </a:stretch>
        </p:blipFill>
        <p:spPr>
          <a:xfrm>
            <a:off x="103601" y="163033"/>
            <a:ext cx="707198" cy="710246"/>
          </a:xfrm>
          <a:prstGeom prst="rect">
            <a:avLst/>
          </a:prstGeom>
        </p:spPr>
      </p:pic>
      <p:pic>
        <p:nvPicPr>
          <p:cNvPr id="4" name="Imagen 3">
            <a:extLst>
              <a:ext uri="{FF2B5EF4-FFF2-40B4-BE49-F238E27FC236}">
                <a16:creationId xmlns="" xmlns:a16="http://schemas.microsoft.com/office/drawing/2014/main" id="{EC383490-0E2F-476F-9E7F-A5866E6393F6}"/>
              </a:ext>
            </a:extLst>
          </p:cNvPr>
          <p:cNvPicPr>
            <a:picLocks noChangeAspect="1"/>
          </p:cNvPicPr>
          <p:nvPr/>
        </p:nvPicPr>
        <p:blipFill rotWithShape="1">
          <a:blip r:embed="rId3"/>
          <a:srcRect l="10488" t="15267" r="13927" b="18688"/>
          <a:stretch/>
        </p:blipFill>
        <p:spPr>
          <a:xfrm>
            <a:off x="10526233" y="5950688"/>
            <a:ext cx="1522062" cy="744279"/>
          </a:xfrm>
          <a:prstGeom prst="rect">
            <a:avLst/>
          </a:prstGeom>
        </p:spPr>
      </p:pic>
    </p:spTree>
    <p:extLst>
      <p:ext uri="{BB962C8B-B14F-4D97-AF65-F5344CB8AC3E}">
        <p14:creationId xmlns:p14="http://schemas.microsoft.com/office/powerpoint/2010/main" val="33165529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D0AFA76-6DF9-4419-A555-78F589F71D30}"/>
              </a:ext>
            </a:extLst>
          </p:cNvPr>
          <p:cNvSpPr>
            <a:spLocks noGrp="1"/>
          </p:cNvSpPr>
          <p:nvPr>
            <p:ph type="title"/>
          </p:nvPr>
        </p:nvSpPr>
        <p:spPr>
          <a:xfrm>
            <a:off x="985618" y="113888"/>
            <a:ext cx="9905998" cy="740393"/>
          </a:xfrm>
        </p:spPr>
        <p:txBody>
          <a:bodyPr/>
          <a:lstStyle/>
          <a:p>
            <a:pPr algn="ctr"/>
            <a:r>
              <a:rPr lang="es-ES" dirty="0"/>
              <a:t>Calentamiento todos los días de ejercicio</a:t>
            </a:r>
            <a:endParaRPr lang="es-CL" dirty="0"/>
          </a:p>
        </p:txBody>
      </p:sp>
      <p:sp>
        <p:nvSpPr>
          <p:cNvPr id="3" name="CuadroTexto 2">
            <a:extLst>
              <a:ext uri="{FF2B5EF4-FFF2-40B4-BE49-F238E27FC236}">
                <a16:creationId xmlns="" xmlns:a16="http://schemas.microsoft.com/office/drawing/2014/main" id="{47898BCB-86E1-4BDA-8A4B-24EF5528BD49}"/>
              </a:ext>
            </a:extLst>
          </p:cNvPr>
          <p:cNvSpPr txBox="1"/>
          <p:nvPr/>
        </p:nvSpPr>
        <p:spPr>
          <a:xfrm>
            <a:off x="446566" y="1166545"/>
            <a:ext cx="4284921" cy="5355312"/>
          </a:xfrm>
          <a:prstGeom prst="rect">
            <a:avLst/>
          </a:prstGeom>
          <a:noFill/>
        </p:spPr>
        <p:txBody>
          <a:bodyPr wrap="square" rtlCol="0">
            <a:spAutoFit/>
          </a:bodyPr>
          <a:lstStyle/>
          <a:p>
            <a:r>
              <a:rPr lang="es-ES" b="1" dirty="0">
                <a:solidFill>
                  <a:srgbClr val="FFFF00"/>
                </a:solidFill>
              </a:rPr>
              <a:t>Calentamiento activo de 10 minutos que puedes realizarlo con los siguientes ejemplos: </a:t>
            </a:r>
          </a:p>
          <a:p>
            <a:r>
              <a:rPr lang="es-ES" dirty="0"/>
              <a:t> </a:t>
            </a:r>
          </a:p>
          <a:p>
            <a:pPr marL="342900" indent="-342900">
              <a:buAutoNum type="arabicPeriod"/>
            </a:pPr>
            <a:r>
              <a:rPr lang="es-ES" dirty="0"/>
              <a:t>Camina activamente durante 5 minutos recorriendo cada uno de los sectores de tu casa.</a:t>
            </a:r>
          </a:p>
          <a:p>
            <a:endParaRPr lang="es-ES" dirty="0"/>
          </a:p>
          <a:p>
            <a:r>
              <a:rPr lang="es-ES" dirty="0"/>
              <a:t>2. Si tienes cuerda puedes calentar saltando la cuerda </a:t>
            </a:r>
          </a:p>
          <a:p>
            <a:endParaRPr lang="es-ES" dirty="0"/>
          </a:p>
          <a:p>
            <a:r>
              <a:rPr lang="es-ES" dirty="0"/>
              <a:t>3. Realiza elevaciones de rodillas o skiping.</a:t>
            </a:r>
          </a:p>
          <a:p>
            <a:endParaRPr lang="es-ES" dirty="0"/>
          </a:p>
          <a:p>
            <a:r>
              <a:rPr lang="es-ES" dirty="0"/>
              <a:t>4. Baile</a:t>
            </a:r>
          </a:p>
          <a:p>
            <a:endParaRPr lang="es-ES" dirty="0"/>
          </a:p>
          <a:p>
            <a:r>
              <a:rPr lang="es-ES" dirty="0"/>
              <a:t>5. Saltos o rebotes continuos o X</a:t>
            </a:r>
          </a:p>
          <a:p>
            <a:r>
              <a:rPr lang="es-ES" dirty="0"/>
              <a:t> </a:t>
            </a:r>
          </a:p>
          <a:p>
            <a:r>
              <a:rPr lang="es-ES" dirty="0"/>
              <a:t>6. Movimiento de articulaciones. </a:t>
            </a:r>
            <a:endParaRPr lang="es-CL" dirty="0"/>
          </a:p>
        </p:txBody>
      </p:sp>
      <p:pic>
        <p:nvPicPr>
          <p:cNvPr id="10" name="Imagen 9">
            <a:extLst>
              <a:ext uri="{FF2B5EF4-FFF2-40B4-BE49-F238E27FC236}">
                <a16:creationId xmlns="" xmlns:a16="http://schemas.microsoft.com/office/drawing/2014/main" id="{F0BFF54A-C86C-467C-A3C5-74131F189E9C}"/>
              </a:ext>
            </a:extLst>
          </p:cNvPr>
          <p:cNvPicPr>
            <a:picLocks noChangeAspect="1"/>
          </p:cNvPicPr>
          <p:nvPr/>
        </p:nvPicPr>
        <p:blipFill>
          <a:blip r:embed="rId2"/>
          <a:stretch>
            <a:fillRect/>
          </a:stretch>
        </p:blipFill>
        <p:spPr>
          <a:xfrm>
            <a:off x="5209952" y="1042489"/>
            <a:ext cx="2861930" cy="2861930"/>
          </a:xfrm>
          <a:prstGeom prst="rect">
            <a:avLst/>
          </a:prstGeom>
        </p:spPr>
      </p:pic>
      <p:pic>
        <p:nvPicPr>
          <p:cNvPr id="12" name="Imagen 11">
            <a:extLst>
              <a:ext uri="{FF2B5EF4-FFF2-40B4-BE49-F238E27FC236}">
                <a16:creationId xmlns="" xmlns:a16="http://schemas.microsoft.com/office/drawing/2014/main" id="{D4A4CC1C-8676-4DF0-BE66-6D62835B8DB1}"/>
              </a:ext>
            </a:extLst>
          </p:cNvPr>
          <p:cNvPicPr>
            <a:picLocks noChangeAspect="1"/>
          </p:cNvPicPr>
          <p:nvPr/>
        </p:nvPicPr>
        <p:blipFill>
          <a:blip r:embed="rId3"/>
          <a:stretch>
            <a:fillRect/>
          </a:stretch>
        </p:blipFill>
        <p:spPr>
          <a:xfrm>
            <a:off x="8233583" y="1042489"/>
            <a:ext cx="3905250" cy="2861930"/>
          </a:xfrm>
          <a:prstGeom prst="rect">
            <a:avLst/>
          </a:prstGeom>
        </p:spPr>
      </p:pic>
      <p:pic>
        <p:nvPicPr>
          <p:cNvPr id="14" name="Imagen 13">
            <a:extLst>
              <a:ext uri="{FF2B5EF4-FFF2-40B4-BE49-F238E27FC236}">
                <a16:creationId xmlns="" xmlns:a16="http://schemas.microsoft.com/office/drawing/2014/main" id="{9592953A-0597-459E-9610-643ED84FE60B}"/>
              </a:ext>
            </a:extLst>
          </p:cNvPr>
          <p:cNvPicPr>
            <a:picLocks noChangeAspect="1"/>
          </p:cNvPicPr>
          <p:nvPr/>
        </p:nvPicPr>
        <p:blipFill>
          <a:blip r:embed="rId4"/>
          <a:stretch>
            <a:fillRect/>
          </a:stretch>
        </p:blipFill>
        <p:spPr>
          <a:xfrm>
            <a:off x="5209952" y="4068824"/>
            <a:ext cx="2861930" cy="2604103"/>
          </a:xfrm>
          <a:prstGeom prst="rect">
            <a:avLst/>
          </a:prstGeom>
        </p:spPr>
      </p:pic>
      <p:pic>
        <p:nvPicPr>
          <p:cNvPr id="16" name="Imagen 15">
            <a:extLst>
              <a:ext uri="{FF2B5EF4-FFF2-40B4-BE49-F238E27FC236}">
                <a16:creationId xmlns="" xmlns:a16="http://schemas.microsoft.com/office/drawing/2014/main" id="{4253F847-F51D-459E-BB31-DAE2F4708305}"/>
              </a:ext>
            </a:extLst>
          </p:cNvPr>
          <p:cNvPicPr>
            <a:picLocks noChangeAspect="1"/>
          </p:cNvPicPr>
          <p:nvPr/>
        </p:nvPicPr>
        <p:blipFill>
          <a:blip r:embed="rId5"/>
          <a:stretch>
            <a:fillRect/>
          </a:stretch>
        </p:blipFill>
        <p:spPr>
          <a:xfrm>
            <a:off x="8550347" y="3939910"/>
            <a:ext cx="3012557" cy="2861929"/>
          </a:xfrm>
          <a:prstGeom prst="rect">
            <a:avLst/>
          </a:prstGeom>
        </p:spPr>
      </p:pic>
      <p:pic>
        <p:nvPicPr>
          <p:cNvPr id="4" name="Imagen 3">
            <a:extLst>
              <a:ext uri="{FF2B5EF4-FFF2-40B4-BE49-F238E27FC236}">
                <a16:creationId xmlns="" xmlns:a16="http://schemas.microsoft.com/office/drawing/2014/main" id="{73C2D26A-A04E-451E-A5C5-EDE408EE7E79}"/>
              </a:ext>
            </a:extLst>
          </p:cNvPr>
          <p:cNvPicPr>
            <a:picLocks noChangeAspect="1"/>
          </p:cNvPicPr>
          <p:nvPr/>
        </p:nvPicPr>
        <p:blipFill>
          <a:blip r:embed="rId6"/>
          <a:stretch>
            <a:fillRect/>
          </a:stretch>
        </p:blipFill>
        <p:spPr>
          <a:xfrm>
            <a:off x="181573" y="147084"/>
            <a:ext cx="707197" cy="707197"/>
          </a:xfrm>
          <a:prstGeom prst="rect">
            <a:avLst/>
          </a:prstGeom>
        </p:spPr>
      </p:pic>
      <p:pic>
        <p:nvPicPr>
          <p:cNvPr id="5" name="Imagen 4">
            <a:extLst>
              <a:ext uri="{FF2B5EF4-FFF2-40B4-BE49-F238E27FC236}">
                <a16:creationId xmlns="" xmlns:a16="http://schemas.microsoft.com/office/drawing/2014/main" id="{E63141E9-A9DD-4975-A319-149C97B45C1F}"/>
              </a:ext>
            </a:extLst>
          </p:cNvPr>
          <p:cNvPicPr>
            <a:picLocks noChangeAspect="1"/>
          </p:cNvPicPr>
          <p:nvPr/>
        </p:nvPicPr>
        <p:blipFill>
          <a:blip r:embed="rId7"/>
          <a:stretch>
            <a:fillRect/>
          </a:stretch>
        </p:blipFill>
        <p:spPr>
          <a:xfrm>
            <a:off x="10988465" y="141768"/>
            <a:ext cx="1148878" cy="562904"/>
          </a:xfrm>
          <a:prstGeom prst="rect">
            <a:avLst/>
          </a:prstGeom>
        </p:spPr>
      </p:pic>
    </p:spTree>
    <p:extLst>
      <p:ext uri="{BB962C8B-B14F-4D97-AF65-F5344CB8AC3E}">
        <p14:creationId xmlns:p14="http://schemas.microsoft.com/office/powerpoint/2010/main" val="22385593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 xmlns:a16="http://schemas.microsoft.com/office/drawing/2014/main" id="{C58CBF32-9CC6-40DD-9754-69808129FF69}"/>
              </a:ext>
            </a:extLst>
          </p:cNvPr>
          <p:cNvSpPr txBox="1"/>
          <p:nvPr/>
        </p:nvSpPr>
        <p:spPr>
          <a:xfrm>
            <a:off x="87935" y="3937538"/>
            <a:ext cx="2432076" cy="1477328"/>
          </a:xfrm>
          <a:prstGeom prst="rect">
            <a:avLst/>
          </a:prstGeom>
          <a:noFill/>
        </p:spPr>
        <p:txBody>
          <a:bodyPr wrap="none" rtlCol="0">
            <a:spAutoFit/>
          </a:bodyPr>
          <a:lstStyle/>
          <a:p>
            <a:r>
              <a:rPr lang="es-ES" dirty="0"/>
              <a:t>Sentadillas : </a:t>
            </a:r>
          </a:p>
          <a:p>
            <a:endParaRPr lang="es-ES" b="1" dirty="0">
              <a:solidFill>
                <a:srgbClr val="FFFF00"/>
              </a:solidFill>
            </a:endParaRPr>
          </a:p>
          <a:p>
            <a:r>
              <a:rPr lang="es-ES" b="1" dirty="0">
                <a:solidFill>
                  <a:srgbClr val="FFFF00"/>
                </a:solidFill>
              </a:rPr>
              <a:t>4 series de </a:t>
            </a:r>
          </a:p>
          <a:p>
            <a:r>
              <a:rPr lang="es-ES" b="1" dirty="0">
                <a:solidFill>
                  <a:srgbClr val="FFFF00"/>
                </a:solidFill>
              </a:rPr>
              <a:t>15 a 20 repeticiones</a:t>
            </a:r>
          </a:p>
          <a:p>
            <a:r>
              <a:rPr lang="es-ES" b="1" dirty="0">
                <a:solidFill>
                  <a:srgbClr val="FFFF00"/>
                </a:solidFill>
              </a:rPr>
              <a:t> cada una</a:t>
            </a:r>
            <a:endParaRPr lang="es-CL" b="1" dirty="0">
              <a:solidFill>
                <a:srgbClr val="FFFF00"/>
              </a:solidFill>
            </a:endParaRPr>
          </a:p>
        </p:txBody>
      </p:sp>
      <p:sp>
        <p:nvSpPr>
          <p:cNvPr id="5" name="CuadroTexto 4">
            <a:extLst>
              <a:ext uri="{FF2B5EF4-FFF2-40B4-BE49-F238E27FC236}">
                <a16:creationId xmlns="" xmlns:a16="http://schemas.microsoft.com/office/drawing/2014/main" id="{C57B4BE7-A6A8-46B3-BAB8-8DBACC506542}"/>
              </a:ext>
            </a:extLst>
          </p:cNvPr>
          <p:cNvSpPr txBox="1"/>
          <p:nvPr/>
        </p:nvSpPr>
        <p:spPr>
          <a:xfrm>
            <a:off x="63299" y="1178125"/>
            <a:ext cx="312906" cy="369332"/>
          </a:xfrm>
          <a:prstGeom prst="rect">
            <a:avLst/>
          </a:prstGeom>
          <a:noFill/>
        </p:spPr>
        <p:txBody>
          <a:bodyPr wrap="none" rtlCol="0">
            <a:spAutoFit/>
          </a:bodyPr>
          <a:lstStyle/>
          <a:p>
            <a:r>
              <a:rPr lang="es-ES" b="1" dirty="0">
                <a:solidFill>
                  <a:srgbClr val="FFFF00"/>
                </a:solidFill>
              </a:rPr>
              <a:t>1</a:t>
            </a:r>
            <a:endParaRPr lang="es-CL" b="1" dirty="0">
              <a:solidFill>
                <a:srgbClr val="FFFF00"/>
              </a:solidFill>
            </a:endParaRPr>
          </a:p>
        </p:txBody>
      </p:sp>
      <p:sp>
        <p:nvSpPr>
          <p:cNvPr id="7" name="CuadroTexto 6">
            <a:extLst>
              <a:ext uri="{FF2B5EF4-FFF2-40B4-BE49-F238E27FC236}">
                <a16:creationId xmlns="" xmlns:a16="http://schemas.microsoft.com/office/drawing/2014/main" id="{72F28D08-0B13-412D-88A1-817891309037}"/>
              </a:ext>
            </a:extLst>
          </p:cNvPr>
          <p:cNvSpPr txBox="1"/>
          <p:nvPr/>
        </p:nvSpPr>
        <p:spPr>
          <a:xfrm>
            <a:off x="4382792" y="960223"/>
            <a:ext cx="312906" cy="369332"/>
          </a:xfrm>
          <a:prstGeom prst="rect">
            <a:avLst/>
          </a:prstGeom>
          <a:noFill/>
        </p:spPr>
        <p:txBody>
          <a:bodyPr wrap="none" rtlCol="0">
            <a:spAutoFit/>
          </a:bodyPr>
          <a:lstStyle/>
          <a:p>
            <a:r>
              <a:rPr lang="es-ES" b="1" dirty="0">
                <a:solidFill>
                  <a:srgbClr val="FFFF00"/>
                </a:solidFill>
              </a:rPr>
              <a:t>2</a:t>
            </a:r>
            <a:endParaRPr lang="es-CL" b="1" dirty="0">
              <a:solidFill>
                <a:srgbClr val="FFFF00"/>
              </a:solidFill>
            </a:endParaRPr>
          </a:p>
        </p:txBody>
      </p:sp>
      <p:sp>
        <p:nvSpPr>
          <p:cNvPr id="8" name="CuadroTexto 7">
            <a:extLst>
              <a:ext uri="{FF2B5EF4-FFF2-40B4-BE49-F238E27FC236}">
                <a16:creationId xmlns="" xmlns:a16="http://schemas.microsoft.com/office/drawing/2014/main" id="{C4383615-C245-425E-974A-938D821B10D2}"/>
              </a:ext>
            </a:extLst>
          </p:cNvPr>
          <p:cNvSpPr txBox="1"/>
          <p:nvPr/>
        </p:nvSpPr>
        <p:spPr>
          <a:xfrm>
            <a:off x="4295894" y="4847112"/>
            <a:ext cx="2671402" cy="1477328"/>
          </a:xfrm>
          <a:prstGeom prst="rect">
            <a:avLst/>
          </a:prstGeom>
          <a:noFill/>
        </p:spPr>
        <p:txBody>
          <a:bodyPr wrap="square" rtlCol="0">
            <a:spAutoFit/>
          </a:bodyPr>
          <a:lstStyle/>
          <a:p>
            <a:r>
              <a:rPr lang="es-ES" dirty="0"/>
              <a:t>Flexiones en la pared:</a:t>
            </a:r>
          </a:p>
          <a:p>
            <a:endParaRPr lang="es-ES" b="1" dirty="0">
              <a:solidFill>
                <a:srgbClr val="FFFF00"/>
              </a:solidFill>
            </a:endParaRPr>
          </a:p>
          <a:p>
            <a:r>
              <a:rPr lang="es-ES" b="1" dirty="0">
                <a:solidFill>
                  <a:srgbClr val="FFFF00"/>
                </a:solidFill>
              </a:rPr>
              <a:t>4 series de,</a:t>
            </a:r>
          </a:p>
          <a:p>
            <a:r>
              <a:rPr lang="es-ES" b="1" dirty="0">
                <a:solidFill>
                  <a:srgbClr val="FFFF00"/>
                </a:solidFill>
              </a:rPr>
              <a:t>12 repeticiones cada una.</a:t>
            </a:r>
          </a:p>
        </p:txBody>
      </p:sp>
      <p:sp>
        <p:nvSpPr>
          <p:cNvPr id="10" name="CuadroTexto 9">
            <a:extLst>
              <a:ext uri="{FF2B5EF4-FFF2-40B4-BE49-F238E27FC236}">
                <a16:creationId xmlns="" xmlns:a16="http://schemas.microsoft.com/office/drawing/2014/main" id="{4C669E6F-4449-48B4-9DD9-B83FF7382222}"/>
              </a:ext>
            </a:extLst>
          </p:cNvPr>
          <p:cNvSpPr txBox="1"/>
          <p:nvPr/>
        </p:nvSpPr>
        <p:spPr>
          <a:xfrm>
            <a:off x="7860627" y="3932222"/>
            <a:ext cx="4370279" cy="2308324"/>
          </a:xfrm>
          <a:prstGeom prst="rect">
            <a:avLst/>
          </a:prstGeom>
          <a:noFill/>
        </p:spPr>
        <p:txBody>
          <a:bodyPr wrap="square" rtlCol="0">
            <a:spAutoFit/>
          </a:bodyPr>
          <a:lstStyle/>
          <a:p>
            <a:r>
              <a:rPr lang="es-ES" dirty="0"/>
              <a:t>Fondos de tríceps: </a:t>
            </a:r>
          </a:p>
          <a:p>
            <a:r>
              <a:rPr lang="es-ES" dirty="0"/>
              <a:t>En una silla, sillón o cama, apoyar las manos como en la imagen bajar solo con las fuerzas de los brazos y subir sin apoyar los glúteos en la silla. </a:t>
            </a:r>
          </a:p>
          <a:p>
            <a:endParaRPr lang="es-ES" b="1" dirty="0">
              <a:solidFill>
                <a:srgbClr val="FFFF00"/>
              </a:solidFill>
            </a:endParaRPr>
          </a:p>
          <a:p>
            <a:r>
              <a:rPr lang="es-ES" b="1" dirty="0">
                <a:solidFill>
                  <a:srgbClr val="FFFF00"/>
                </a:solidFill>
              </a:rPr>
              <a:t>4 series de 6 a 8 repeticiones cada una.</a:t>
            </a:r>
          </a:p>
        </p:txBody>
      </p:sp>
      <p:sp>
        <p:nvSpPr>
          <p:cNvPr id="11" name="CuadroTexto 10">
            <a:extLst>
              <a:ext uri="{FF2B5EF4-FFF2-40B4-BE49-F238E27FC236}">
                <a16:creationId xmlns="" xmlns:a16="http://schemas.microsoft.com/office/drawing/2014/main" id="{5837EA4D-C4FF-48AA-8A57-501DBF8F082B}"/>
              </a:ext>
            </a:extLst>
          </p:cNvPr>
          <p:cNvSpPr txBox="1"/>
          <p:nvPr/>
        </p:nvSpPr>
        <p:spPr>
          <a:xfrm>
            <a:off x="7953416" y="1178125"/>
            <a:ext cx="312906" cy="369332"/>
          </a:xfrm>
          <a:prstGeom prst="rect">
            <a:avLst/>
          </a:prstGeom>
          <a:noFill/>
        </p:spPr>
        <p:txBody>
          <a:bodyPr wrap="none" rtlCol="0">
            <a:spAutoFit/>
          </a:bodyPr>
          <a:lstStyle/>
          <a:p>
            <a:r>
              <a:rPr lang="es-ES" b="1" dirty="0">
                <a:solidFill>
                  <a:srgbClr val="FFFF00"/>
                </a:solidFill>
              </a:rPr>
              <a:t>3</a:t>
            </a:r>
            <a:endParaRPr lang="es-CL" b="1" dirty="0">
              <a:solidFill>
                <a:srgbClr val="FFFF00"/>
              </a:solidFill>
            </a:endParaRPr>
          </a:p>
        </p:txBody>
      </p:sp>
      <p:pic>
        <p:nvPicPr>
          <p:cNvPr id="13" name="Imagen 12">
            <a:extLst>
              <a:ext uri="{FF2B5EF4-FFF2-40B4-BE49-F238E27FC236}">
                <a16:creationId xmlns="" xmlns:a16="http://schemas.microsoft.com/office/drawing/2014/main" id="{F84EC68E-2A68-4086-915D-B9010FEFC952}"/>
              </a:ext>
            </a:extLst>
          </p:cNvPr>
          <p:cNvPicPr>
            <a:picLocks noChangeAspect="1"/>
          </p:cNvPicPr>
          <p:nvPr/>
        </p:nvPicPr>
        <p:blipFill>
          <a:blip r:embed="rId2"/>
          <a:stretch>
            <a:fillRect/>
          </a:stretch>
        </p:blipFill>
        <p:spPr>
          <a:xfrm>
            <a:off x="8017080" y="1547457"/>
            <a:ext cx="3477835" cy="2272258"/>
          </a:xfrm>
          <a:prstGeom prst="rect">
            <a:avLst/>
          </a:prstGeom>
        </p:spPr>
      </p:pic>
      <p:pic>
        <p:nvPicPr>
          <p:cNvPr id="15" name="Imagen 14">
            <a:extLst>
              <a:ext uri="{FF2B5EF4-FFF2-40B4-BE49-F238E27FC236}">
                <a16:creationId xmlns="" xmlns:a16="http://schemas.microsoft.com/office/drawing/2014/main" id="{32733ADC-5DCC-4CD1-9AE8-33672294E423}"/>
              </a:ext>
            </a:extLst>
          </p:cNvPr>
          <p:cNvPicPr>
            <a:picLocks noChangeAspect="1"/>
          </p:cNvPicPr>
          <p:nvPr/>
        </p:nvPicPr>
        <p:blipFill>
          <a:blip r:embed="rId3"/>
          <a:stretch>
            <a:fillRect/>
          </a:stretch>
        </p:blipFill>
        <p:spPr>
          <a:xfrm>
            <a:off x="157873" y="1547457"/>
            <a:ext cx="3657600" cy="2324100"/>
          </a:xfrm>
          <a:prstGeom prst="rect">
            <a:avLst/>
          </a:prstGeom>
        </p:spPr>
      </p:pic>
      <p:pic>
        <p:nvPicPr>
          <p:cNvPr id="17" name="Imagen 16">
            <a:extLst>
              <a:ext uri="{FF2B5EF4-FFF2-40B4-BE49-F238E27FC236}">
                <a16:creationId xmlns="" xmlns:a16="http://schemas.microsoft.com/office/drawing/2014/main" id="{A75D0D07-43A8-46CE-B8C6-58661B9452CF}"/>
              </a:ext>
            </a:extLst>
          </p:cNvPr>
          <p:cNvPicPr>
            <a:picLocks noChangeAspect="1"/>
          </p:cNvPicPr>
          <p:nvPr/>
        </p:nvPicPr>
        <p:blipFill>
          <a:blip r:embed="rId4"/>
          <a:stretch>
            <a:fillRect/>
          </a:stretch>
        </p:blipFill>
        <p:spPr>
          <a:xfrm>
            <a:off x="4413881" y="1323262"/>
            <a:ext cx="2553415" cy="3523850"/>
          </a:xfrm>
          <a:prstGeom prst="rect">
            <a:avLst/>
          </a:prstGeom>
        </p:spPr>
      </p:pic>
      <p:sp>
        <p:nvSpPr>
          <p:cNvPr id="20" name="CuadroTexto 19">
            <a:extLst>
              <a:ext uri="{FF2B5EF4-FFF2-40B4-BE49-F238E27FC236}">
                <a16:creationId xmlns="" xmlns:a16="http://schemas.microsoft.com/office/drawing/2014/main" id="{F7DBAC5C-D036-4497-ACCB-5AB1EB6BBCA1}"/>
              </a:ext>
            </a:extLst>
          </p:cNvPr>
          <p:cNvSpPr txBox="1"/>
          <p:nvPr/>
        </p:nvSpPr>
        <p:spPr>
          <a:xfrm>
            <a:off x="4743826" y="45461"/>
            <a:ext cx="2913321" cy="584775"/>
          </a:xfrm>
          <a:prstGeom prst="rect">
            <a:avLst/>
          </a:prstGeom>
          <a:noFill/>
        </p:spPr>
        <p:txBody>
          <a:bodyPr wrap="square" rtlCol="0">
            <a:spAutoFit/>
          </a:bodyPr>
          <a:lstStyle/>
          <a:p>
            <a:r>
              <a:rPr lang="es-ES" sz="3200" dirty="0"/>
              <a:t>Día 1 y 3</a:t>
            </a:r>
            <a:endParaRPr lang="es-CL" sz="3200" dirty="0"/>
          </a:p>
        </p:txBody>
      </p:sp>
      <p:pic>
        <p:nvPicPr>
          <p:cNvPr id="2" name="Imagen 1">
            <a:extLst>
              <a:ext uri="{FF2B5EF4-FFF2-40B4-BE49-F238E27FC236}">
                <a16:creationId xmlns="" xmlns:a16="http://schemas.microsoft.com/office/drawing/2014/main" id="{9D0981EE-CB50-4ED3-8064-94B2627FB486}"/>
              </a:ext>
            </a:extLst>
          </p:cNvPr>
          <p:cNvPicPr>
            <a:picLocks noChangeAspect="1"/>
          </p:cNvPicPr>
          <p:nvPr/>
        </p:nvPicPr>
        <p:blipFill>
          <a:blip r:embed="rId5"/>
          <a:stretch>
            <a:fillRect/>
          </a:stretch>
        </p:blipFill>
        <p:spPr>
          <a:xfrm>
            <a:off x="103902" y="92578"/>
            <a:ext cx="707197" cy="707197"/>
          </a:xfrm>
          <a:prstGeom prst="rect">
            <a:avLst/>
          </a:prstGeom>
        </p:spPr>
      </p:pic>
      <p:pic>
        <p:nvPicPr>
          <p:cNvPr id="3" name="Imagen 2">
            <a:extLst>
              <a:ext uri="{FF2B5EF4-FFF2-40B4-BE49-F238E27FC236}">
                <a16:creationId xmlns="" xmlns:a16="http://schemas.microsoft.com/office/drawing/2014/main" id="{F44CECB5-E503-4751-9B3B-3501CDECE82C}"/>
              </a:ext>
            </a:extLst>
          </p:cNvPr>
          <p:cNvPicPr>
            <a:picLocks noChangeAspect="1"/>
          </p:cNvPicPr>
          <p:nvPr/>
        </p:nvPicPr>
        <p:blipFill>
          <a:blip r:embed="rId6"/>
          <a:stretch>
            <a:fillRect/>
          </a:stretch>
        </p:blipFill>
        <p:spPr>
          <a:xfrm>
            <a:off x="10493773" y="216447"/>
            <a:ext cx="1518036" cy="743776"/>
          </a:xfrm>
          <a:prstGeom prst="rect">
            <a:avLst/>
          </a:prstGeom>
        </p:spPr>
      </p:pic>
    </p:spTree>
    <p:extLst>
      <p:ext uri="{BB962C8B-B14F-4D97-AF65-F5344CB8AC3E}">
        <p14:creationId xmlns:p14="http://schemas.microsoft.com/office/powerpoint/2010/main" val="2553498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 xmlns:a16="http://schemas.microsoft.com/office/drawing/2014/main" id="{ABAEDB57-CF2D-4F11-B539-54DE0A2A9AEE}"/>
              </a:ext>
            </a:extLst>
          </p:cNvPr>
          <p:cNvSpPr txBox="1"/>
          <p:nvPr/>
        </p:nvSpPr>
        <p:spPr>
          <a:xfrm>
            <a:off x="192273" y="1210341"/>
            <a:ext cx="312906" cy="369332"/>
          </a:xfrm>
          <a:prstGeom prst="rect">
            <a:avLst/>
          </a:prstGeom>
          <a:noFill/>
        </p:spPr>
        <p:txBody>
          <a:bodyPr wrap="none" rtlCol="0">
            <a:spAutoFit/>
          </a:bodyPr>
          <a:lstStyle/>
          <a:p>
            <a:r>
              <a:rPr lang="es-ES" b="1" dirty="0">
                <a:solidFill>
                  <a:srgbClr val="FFFF00"/>
                </a:solidFill>
              </a:rPr>
              <a:t>4</a:t>
            </a:r>
            <a:endParaRPr lang="es-CL" b="1" dirty="0">
              <a:solidFill>
                <a:srgbClr val="FFFF00"/>
              </a:solidFill>
            </a:endParaRPr>
          </a:p>
        </p:txBody>
      </p:sp>
      <p:sp>
        <p:nvSpPr>
          <p:cNvPr id="6" name="CuadroTexto 5">
            <a:extLst>
              <a:ext uri="{FF2B5EF4-FFF2-40B4-BE49-F238E27FC236}">
                <a16:creationId xmlns="" xmlns:a16="http://schemas.microsoft.com/office/drawing/2014/main" id="{8046F427-A6CC-400B-AA36-16161D994B01}"/>
              </a:ext>
            </a:extLst>
          </p:cNvPr>
          <p:cNvSpPr txBox="1"/>
          <p:nvPr/>
        </p:nvSpPr>
        <p:spPr>
          <a:xfrm>
            <a:off x="233916" y="3889149"/>
            <a:ext cx="3227165" cy="2062103"/>
          </a:xfrm>
          <a:prstGeom prst="rect">
            <a:avLst/>
          </a:prstGeom>
          <a:noFill/>
        </p:spPr>
        <p:txBody>
          <a:bodyPr wrap="none" rtlCol="0">
            <a:spAutoFit/>
          </a:bodyPr>
          <a:lstStyle/>
          <a:p>
            <a:r>
              <a:rPr lang="es-ES" sz="1600" dirty="0">
                <a:latin typeface="Arial" panose="020B0604020202020204" pitchFamily="34" charset="0"/>
                <a:cs typeface="Arial" panose="020B0604020202020204" pitchFamily="34" charset="0"/>
              </a:rPr>
              <a:t>Subir y bajar alternando piernas:</a:t>
            </a:r>
          </a:p>
          <a:p>
            <a:r>
              <a:rPr lang="es-ES" sz="1600" dirty="0">
                <a:latin typeface="Arial" panose="020B0604020202020204" pitchFamily="34" charset="0"/>
                <a:cs typeface="Arial" panose="020B0604020202020204" pitchFamily="34" charset="0"/>
              </a:rPr>
              <a:t> </a:t>
            </a:r>
          </a:p>
          <a:p>
            <a:r>
              <a:rPr lang="es-ES" sz="1600" dirty="0">
                <a:latin typeface="Arial" panose="020B0604020202020204" pitchFamily="34" charset="0"/>
                <a:cs typeface="Arial" panose="020B0604020202020204" pitchFamily="34" charset="0"/>
              </a:rPr>
              <a:t>Subo con la derecha bajo y luego</a:t>
            </a:r>
          </a:p>
          <a:p>
            <a:r>
              <a:rPr lang="es-ES" sz="1600" dirty="0">
                <a:latin typeface="Arial" panose="020B0604020202020204" pitchFamily="34" charset="0"/>
                <a:cs typeface="Arial" panose="020B0604020202020204" pitchFamily="34" charset="0"/>
              </a:rPr>
              <a:t>subo con la izquierda, así </a:t>
            </a:r>
          </a:p>
          <a:p>
            <a:r>
              <a:rPr lang="es-ES" sz="1600" dirty="0">
                <a:latin typeface="Arial" panose="020B0604020202020204" pitchFamily="34" charset="0"/>
                <a:cs typeface="Arial" panose="020B0604020202020204" pitchFamily="34" charset="0"/>
              </a:rPr>
              <a:t>sucesivamente. </a:t>
            </a:r>
          </a:p>
          <a:p>
            <a:endParaRPr lang="es-ES" sz="1600" b="1" dirty="0">
              <a:solidFill>
                <a:srgbClr val="FFFF00"/>
              </a:solidFill>
              <a:latin typeface="Arial" panose="020B0604020202020204" pitchFamily="34" charset="0"/>
              <a:cs typeface="Arial" panose="020B0604020202020204" pitchFamily="34" charset="0"/>
            </a:endParaRPr>
          </a:p>
          <a:p>
            <a:r>
              <a:rPr lang="es-ES" sz="1600" b="1" dirty="0">
                <a:solidFill>
                  <a:srgbClr val="FFFF00"/>
                </a:solidFill>
                <a:latin typeface="Arial" panose="020B0604020202020204" pitchFamily="34" charset="0"/>
                <a:cs typeface="Arial" panose="020B0604020202020204" pitchFamily="34" charset="0"/>
              </a:rPr>
              <a:t>4 series de 20 repeticiones</a:t>
            </a:r>
          </a:p>
          <a:p>
            <a:r>
              <a:rPr lang="es-ES" sz="1600" b="1" dirty="0">
                <a:solidFill>
                  <a:srgbClr val="FFFF00"/>
                </a:solidFill>
                <a:latin typeface="Arial" panose="020B0604020202020204" pitchFamily="34" charset="0"/>
                <a:cs typeface="Arial" panose="020B0604020202020204" pitchFamily="34" charset="0"/>
              </a:rPr>
              <a:t> (10 x cada pierna)</a:t>
            </a:r>
            <a:endParaRPr lang="es-CL" sz="1600" b="1" dirty="0">
              <a:solidFill>
                <a:srgbClr val="FFFF00"/>
              </a:solidFill>
              <a:latin typeface="Arial" panose="020B0604020202020204" pitchFamily="34" charset="0"/>
              <a:cs typeface="Arial" panose="020B0604020202020204" pitchFamily="34" charset="0"/>
            </a:endParaRPr>
          </a:p>
        </p:txBody>
      </p:sp>
      <p:sp>
        <p:nvSpPr>
          <p:cNvPr id="8" name="CuadroTexto 7">
            <a:extLst>
              <a:ext uri="{FF2B5EF4-FFF2-40B4-BE49-F238E27FC236}">
                <a16:creationId xmlns="" xmlns:a16="http://schemas.microsoft.com/office/drawing/2014/main" id="{67E64B05-054B-45EA-A5A2-9DFB447792D2}"/>
              </a:ext>
            </a:extLst>
          </p:cNvPr>
          <p:cNvSpPr txBox="1"/>
          <p:nvPr/>
        </p:nvSpPr>
        <p:spPr>
          <a:xfrm>
            <a:off x="3974804" y="3519818"/>
            <a:ext cx="3370522" cy="3354765"/>
          </a:xfrm>
          <a:prstGeom prst="rect">
            <a:avLst/>
          </a:prstGeom>
          <a:noFill/>
        </p:spPr>
        <p:txBody>
          <a:bodyPr wrap="square" rtlCol="0">
            <a:spAutoFit/>
          </a:bodyPr>
          <a:lstStyle/>
          <a:p>
            <a:r>
              <a:rPr lang="es-ES" sz="1600" dirty="0">
                <a:latin typeface="Arial" panose="020B0604020202020204" pitchFamily="34" charset="0"/>
                <a:cs typeface="Arial" panose="020B0604020202020204" pitchFamily="34" charset="0"/>
              </a:rPr>
              <a:t>Curl de bíceps:</a:t>
            </a:r>
          </a:p>
          <a:p>
            <a:endParaRPr lang="es-ES" sz="1600" dirty="0">
              <a:latin typeface="Arial" panose="020B0604020202020204" pitchFamily="34" charset="0"/>
              <a:cs typeface="Arial" panose="020B0604020202020204" pitchFamily="34" charset="0"/>
            </a:endParaRPr>
          </a:p>
          <a:p>
            <a:r>
              <a:rPr lang="es-ES" sz="1600" dirty="0">
                <a:latin typeface="Arial" panose="020B0604020202020204" pitchFamily="34" charset="0"/>
                <a:cs typeface="Arial" panose="020B0604020202020204" pitchFamily="34" charset="0"/>
              </a:rPr>
              <a:t>En remplazo de las mancuernas utiliza bolsas de kilos de arroz, azúcar o sal, debes comenzar con la manos sujetando los kilos a la altura de tu cintura y luego flexionar los codos llevando el peso hacia arriba.</a:t>
            </a:r>
          </a:p>
          <a:p>
            <a:endParaRPr lang="es-ES" sz="1600" b="1" dirty="0">
              <a:solidFill>
                <a:srgbClr val="FFFF00"/>
              </a:solidFill>
              <a:latin typeface="Arial" panose="020B0604020202020204" pitchFamily="34" charset="0"/>
              <a:cs typeface="Arial" panose="020B0604020202020204" pitchFamily="34" charset="0"/>
            </a:endParaRPr>
          </a:p>
          <a:p>
            <a:r>
              <a:rPr lang="es-ES" sz="1600" b="1" dirty="0">
                <a:solidFill>
                  <a:srgbClr val="FFFF00"/>
                </a:solidFill>
                <a:latin typeface="Arial" panose="020B0604020202020204" pitchFamily="34" charset="0"/>
                <a:cs typeface="Arial" panose="020B0604020202020204" pitchFamily="34" charset="0"/>
              </a:rPr>
              <a:t>4 series de 12 repeticiones</a:t>
            </a:r>
          </a:p>
          <a:p>
            <a:endParaRPr lang="es-ES" dirty="0"/>
          </a:p>
          <a:p>
            <a:r>
              <a:rPr lang="es-ES" dirty="0"/>
              <a:t> </a:t>
            </a:r>
            <a:endParaRPr lang="es-CL" dirty="0"/>
          </a:p>
        </p:txBody>
      </p:sp>
      <p:pic>
        <p:nvPicPr>
          <p:cNvPr id="13" name="Imagen 12">
            <a:extLst>
              <a:ext uri="{FF2B5EF4-FFF2-40B4-BE49-F238E27FC236}">
                <a16:creationId xmlns="" xmlns:a16="http://schemas.microsoft.com/office/drawing/2014/main" id="{BD8C4C5C-36C3-4F11-B2AC-EE83E44F42F0}"/>
              </a:ext>
            </a:extLst>
          </p:cNvPr>
          <p:cNvPicPr>
            <a:picLocks noChangeAspect="1"/>
          </p:cNvPicPr>
          <p:nvPr/>
        </p:nvPicPr>
        <p:blipFill>
          <a:blip r:embed="rId2"/>
          <a:stretch>
            <a:fillRect/>
          </a:stretch>
        </p:blipFill>
        <p:spPr>
          <a:xfrm>
            <a:off x="4081130" y="1253977"/>
            <a:ext cx="3264196" cy="2175023"/>
          </a:xfrm>
          <a:prstGeom prst="rect">
            <a:avLst/>
          </a:prstGeom>
        </p:spPr>
      </p:pic>
      <p:pic>
        <p:nvPicPr>
          <p:cNvPr id="16" name="Imagen 15">
            <a:extLst>
              <a:ext uri="{FF2B5EF4-FFF2-40B4-BE49-F238E27FC236}">
                <a16:creationId xmlns="" xmlns:a16="http://schemas.microsoft.com/office/drawing/2014/main" id="{E3DADD2D-8AF1-4A58-B348-2D59A82DBACC}"/>
              </a:ext>
            </a:extLst>
          </p:cNvPr>
          <p:cNvPicPr>
            <a:picLocks noChangeAspect="1"/>
          </p:cNvPicPr>
          <p:nvPr/>
        </p:nvPicPr>
        <p:blipFill>
          <a:blip r:embed="rId3"/>
          <a:stretch>
            <a:fillRect/>
          </a:stretch>
        </p:blipFill>
        <p:spPr>
          <a:xfrm>
            <a:off x="233916" y="1562321"/>
            <a:ext cx="3264196" cy="2239794"/>
          </a:xfrm>
          <a:prstGeom prst="rect">
            <a:avLst/>
          </a:prstGeom>
        </p:spPr>
      </p:pic>
      <p:sp>
        <p:nvSpPr>
          <p:cNvPr id="17" name="CuadroTexto 16">
            <a:extLst>
              <a:ext uri="{FF2B5EF4-FFF2-40B4-BE49-F238E27FC236}">
                <a16:creationId xmlns="" xmlns:a16="http://schemas.microsoft.com/office/drawing/2014/main" id="{F151A069-40C3-4675-ABD7-F9C5DAC4FA41}"/>
              </a:ext>
            </a:extLst>
          </p:cNvPr>
          <p:cNvSpPr txBox="1"/>
          <p:nvPr/>
        </p:nvSpPr>
        <p:spPr>
          <a:xfrm>
            <a:off x="4081130" y="968302"/>
            <a:ext cx="312906" cy="369332"/>
          </a:xfrm>
          <a:prstGeom prst="rect">
            <a:avLst/>
          </a:prstGeom>
          <a:noFill/>
        </p:spPr>
        <p:txBody>
          <a:bodyPr wrap="square" rtlCol="0">
            <a:spAutoFit/>
          </a:bodyPr>
          <a:lstStyle/>
          <a:p>
            <a:r>
              <a:rPr lang="es-ES" b="1" dirty="0">
                <a:solidFill>
                  <a:srgbClr val="FFFF00"/>
                </a:solidFill>
              </a:rPr>
              <a:t>5</a:t>
            </a:r>
            <a:endParaRPr lang="es-CL" b="1" dirty="0">
              <a:solidFill>
                <a:srgbClr val="FFFF00"/>
              </a:solidFill>
            </a:endParaRPr>
          </a:p>
        </p:txBody>
      </p:sp>
      <p:pic>
        <p:nvPicPr>
          <p:cNvPr id="19" name="Imagen 18">
            <a:extLst>
              <a:ext uri="{FF2B5EF4-FFF2-40B4-BE49-F238E27FC236}">
                <a16:creationId xmlns="" xmlns:a16="http://schemas.microsoft.com/office/drawing/2014/main" id="{F0E5AC52-CFB7-4949-AB84-4EB9F6FE30C7}"/>
              </a:ext>
            </a:extLst>
          </p:cNvPr>
          <p:cNvPicPr>
            <a:picLocks noChangeAspect="1"/>
          </p:cNvPicPr>
          <p:nvPr/>
        </p:nvPicPr>
        <p:blipFill>
          <a:blip r:embed="rId4"/>
          <a:stretch>
            <a:fillRect/>
          </a:stretch>
        </p:blipFill>
        <p:spPr>
          <a:xfrm>
            <a:off x="8250865" y="1519861"/>
            <a:ext cx="3748862" cy="2175023"/>
          </a:xfrm>
          <a:prstGeom prst="rect">
            <a:avLst/>
          </a:prstGeom>
        </p:spPr>
      </p:pic>
      <p:sp>
        <p:nvSpPr>
          <p:cNvPr id="20" name="CuadroTexto 19">
            <a:extLst>
              <a:ext uri="{FF2B5EF4-FFF2-40B4-BE49-F238E27FC236}">
                <a16:creationId xmlns="" xmlns:a16="http://schemas.microsoft.com/office/drawing/2014/main" id="{0978720E-8404-4246-AD26-0A4997613837}"/>
              </a:ext>
            </a:extLst>
          </p:cNvPr>
          <p:cNvSpPr txBox="1"/>
          <p:nvPr/>
        </p:nvSpPr>
        <p:spPr>
          <a:xfrm>
            <a:off x="8250865" y="1192989"/>
            <a:ext cx="312906" cy="369332"/>
          </a:xfrm>
          <a:prstGeom prst="rect">
            <a:avLst/>
          </a:prstGeom>
          <a:noFill/>
        </p:spPr>
        <p:txBody>
          <a:bodyPr wrap="none" rtlCol="0">
            <a:spAutoFit/>
          </a:bodyPr>
          <a:lstStyle/>
          <a:p>
            <a:r>
              <a:rPr lang="es-ES" b="1" dirty="0">
                <a:solidFill>
                  <a:srgbClr val="FFFF00"/>
                </a:solidFill>
              </a:rPr>
              <a:t>6</a:t>
            </a:r>
            <a:endParaRPr lang="es-CL" b="1" dirty="0">
              <a:solidFill>
                <a:srgbClr val="FFFF00"/>
              </a:solidFill>
            </a:endParaRPr>
          </a:p>
        </p:txBody>
      </p:sp>
      <p:sp>
        <p:nvSpPr>
          <p:cNvPr id="21" name="CuadroTexto 20">
            <a:extLst>
              <a:ext uri="{FF2B5EF4-FFF2-40B4-BE49-F238E27FC236}">
                <a16:creationId xmlns="" xmlns:a16="http://schemas.microsoft.com/office/drawing/2014/main" id="{D90CCA1B-6A6F-4098-8802-6F2624F3C005}"/>
              </a:ext>
            </a:extLst>
          </p:cNvPr>
          <p:cNvSpPr txBox="1"/>
          <p:nvPr/>
        </p:nvSpPr>
        <p:spPr>
          <a:xfrm>
            <a:off x="8250865" y="3889590"/>
            <a:ext cx="3604437" cy="2800767"/>
          </a:xfrm>
          <a:prstGeom prst="rect">
            <a:avLst/>
          </a:prstGeom>
          <a:noFill/>
        </p:spPr>
        <p:txBody>
          <a:bodyPr wrap="square" rtlCol="0">
            <a:spAutoFit/>
          </a:bodyPr>
          <a:lstStyle/>
          <a:p>
            <a:r>
              <a:rPr lang="es-ES" sz="1600" dirty="0">
                <a:latin typeface="Arial" panose="020B0604020202020204" pitchFamily="34" charset="0"/>
                <a:cs typeface="Arial" panose="020B0604020202020204" pitchFamily="34" charset="0"/>
              </a:rPr>
              <a:t>Plancha abdominal:</a:t>
            </a:r>
          </a:p>
          <a:p>
            <a:endParaRPr lang="es-ES" sz="1600" dirty="0">
              <a:latin typeface="Arial" panose="020B0604020202020204" pitchFamily="34" charset="0"/>
              <a:cs typeface="Arial" panose="020B0604020202020204" pitchFamily="34" charset="0"/>
            </a:endParaRPr>
          </a:p>
          <a:p>
            <a:r>
              <a:rPr lang="es-ES" sz="1600" dirty="0">
                <a:latin typeface="Arial" panose="020B0604020202020204" pitchFamily="34" charset="0"/>
                <a:cs typeface="Arial" panose="020B0604020202020204" pitchFamily="34" charset="0"/>
              </a:rPr>
              <a:t>La idea es mantenerse en esa posición el mayor tiempo posible, contabilizando el tiempo para que puedas ir superando tus récords.</a:t>
            </a:r>
          </a:p>
          <a:p>
            <a:endParaRPr lang="es-ES" sz="1600" dirty="0">
              <a:latin typeface="Arial" panose="020B0604020202020204" pitchFamily="34" charset="0"/>
              <a:cs typeface="Arial" panose="020B0604020202020204" pitchFamily="34" charset="0"/>
            </a:endParaRPr>
          </a:p>
          <a:p>
            <a:r>
              <a:rPr lang="es-ES" sz="1600" b="1" dirty="0">
                <a:solidFill>
                  <a:srgbClr val="FFFF00"/>
                </a:solidFill>
                <a:latin typeface="Arial" panose="020B0604020202020204" pitchFamily="34" charset="0"/>
                <a:cs typeface="Arial" panose="020B0604020202020204" pitchFamily="34" charset="0"/>
              </a:rPr>
              <a:t>4 series </a:t>
            </a:r>
          </a:p>
          <a:p>
            <a:endParaRPr lang="es-ES" sz="1600" b="1" dirty="0">
              <a:solidFill>
                <a:srgbClr val="FFFF00"/>
              </a:solidFill>
              <a:latin typeface="Arial" panose="020B0604020202020204" pitchFamily="34" charset="0"/>
              <a:cs typeface="Arial" panose="020B0604020202020204" pitchFamily="34" charset="0"/>
            </a:endParaRPr>
          </a:p>
          <a:p>
            <a:r>
              <a:rPr lang="es-ES" sz="1600" b="1" dirty="0">
                <a:solidFill>
                  <a:srgbClr val="FFFF00"/>
                </a:solidFill>
                <a:latin typeface="Arial" panose="020B0604020202020204" pitchFamily="34" charset="0"/>
                <a:cs typeface="Arial" panose="020B0604020202020204" pitchFamily="34" charset="0"/>
              </a:rPr>
              <a:t>Mínimo 10 segundos de mantención</a:t>
            </a:r>
            <a:endParaRPr lang="es-CL" sz="1600" b="1" dirty="0">
              <a:solidFill>
                <a:srgbClr val="FFFF00"/>
              </a:solidFill>
              <a:latin typeface="Arial" panose="020B0604020202020204" pitchFamily="34" charset="0"/>
              <a:cs typeface="Arial" panose="020B0604020202020204" pitchFamily="34" charset="0"/>
            </a:endParaRPr>
          </a:p>
        </p:txBody>
      </p:sp>
      <p:pic>
        <p:nvPicPr>
          <p:cNvPr id="24" name="Imagen 23">
            <a:extLst>
              <a:ext uri="{FF2B5EF4-FFF2-40B4-BE49-F238E27FC236}">
                <a16:creationId xmlns="" xmlns:a16="http://schemas.microsoft.com/office/drawing/2014/main" id="{BCA69BCE-F236-419C-8AA9-6248A4BC9519}"/>
              </a:ext>
            </a:extLst>
          </p:cNvPr>
          <p:cNvPicPr>
            <a:picLocks noChangeAspect="1"/>
          </p:cNvPicPr>
          <p:nvPr/>
        </p:nvPicPr>
        <p:blipFill>
          <a:blip r:embed="rId5"/>
          <a:stretch>
            <a:fillRect/>
          </a:stretch>
        </p:blipFill>
        <p:spPr>
          <a:xfrm>
            <a:off x="4669049" y="-80848"/>
            <a:ext cx="3066554" cy="859611"/>
          </a:xfrm>
          <a:prstGeom prst="rect">
            <a:avLst/>
          </a:prstGeom>
        </p:spPr>
      </p:pic>
      <p:pic>
        <p:nvPicPr>
          <p:cNvPr id="2" name="Imagen 1">
            <a:extLst>
              <a:ext uri="{FF2B5EF4-FFF2-40B4-BE49-F238E27FC236}">
                <a16:creationId xmlns="" xmlns:a16="http://schemas.microsoft.com/office/drawing/2014/main" id="{64E17B82-FA2A-492F-963F-105554574AC3}"/>
              </a:ext>
            </a:extLst>
          </p:cNvPr>
          <p:cNvPicPr>
            <a:picLocks noChangeAspect="1"/>
          </p:cNvPicPr>
          <p:nvPr/>
        </p:nvPicPr>
        <p:blipFill>
          <a:blip r:embed="rId6"/>
          <a:stretch>
            <a:fillRect/>
          </a:stretch>
        </p:blipFill>
        <p:spPr>
          <a:xfrm>
            <a:off x="193223" y="166234"/>
            <a:ext cx="707197" cy="707197"/>
          </a:xfrm>
          <a:prstGeom prst="rect">
            <a:avLst/>
          </a:prstGeom>
        </p:spPr>
      </p:pic>
      <p:pic>
        <p:nvPicPr>
          <p:cNvPr id="3" name="Imagen 2">
            <a:extLst>
              <a:ext uri="{FF2B5EF4-FFF2-40B4-BE49-F238E27FC236}">
                <a16:creationId xmlns="" xmlns:a16="http://schemas.microsoft.com/office/drawing/2014/main" id="{F49E748B-8C46-4A9E-A6E1-82A047C3DDBA}"/>
              </a:ext>
            </a:extLst>
          </p:cNvPr>
          <p:cNvPicPr>
            <a:picLocks noChangeAspect="1"/>
          </p:cNvPicPr>
          <p:nvPr/>
        </p:nvPicPr>
        <p:blipFill>
          <a:blip r:embed="rId7"/>
          <a:stretch>
            <a:fillRect/>
          </a:stretch>
        </p:blipFill>
        <p:spPr>
          <a:xfrm>
            <a:off x="10480741" y="166234"/>
            <a:ext cx="1518036" cy="743776"/>
          </a:xfrm>
          <a:prstGeom prst="rect">
            <a:avLst/>
          </a:prstGeom>
        </p:spPr>
      </p:pic>
    </p:spTree>
    <p:extLst>
      <p:ext uri="{BB962C8B-B14F-4D97-AF65-F5344CB8AC3E}">
        <p14:creationId xmlns:p14="http://schemas.microsoft.com/office/powerpoint/2010/main" val="42622464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124BF3C2-75C1-488F-8C1D-ED8EFA9A94EF}"/>
              </a:ext>
            </a:extLst>
          </p:cNvPr>
          <p:cNvPicPr>
            <a:picLocks noChangeAspect="1"/>
          </p:cNvPicPr>
          <p:nvPr/>
        </p:nvPicPr>
        <p:blipFill>
          <a:blip r:embed="rId2"/>
          <a:stretch>
            <a:fillRect/>
          </a:stretch>
        </p:blipFill>
        <p:spPr>
          <a:xfrm>
            <a:off x="316541" y="1168916"/>
            <a:ext cx="2968920" cy="3064613"/>
          </a:xfrm>
          <a:prstGeom prst="rect">
            <a:avLst/>
          </a:prstGeom>
        </p:spPr>
      </p:pic>
      <p:sp>
        <p:nvSpPr>
          <p:cNvPr id="4" name="CuadroTexto 3">
            <a:extLst>
              <a:ext uri="{FF2B5EF4-FFF2-40B4-BE49-F238E27FC236}">
                <a16:creationId xmlns="" xmlns:a16="http://schemas.microsoft.com/office/drawing/2014/main" id="{9A8F1E1A-DCFC-460E-99BB-4B2869382F1C}"/>
              </a:ext>
            </a:extLst>
          </p:cNvPr>
          <p:cNvSpPr txBox="1"/>
          <p:nvPr/>
        </p:nvSpPr>
        <p:spPr>
          <a:xfrm>
            <a:off x="316540" y="799584"/>
            <a:ext cx="312906" cy="369332"/>
          </a:xfrm>
          <a:prstGeom prst="rect">
            <a:avLst/>
          </a:prstGeom>
          <a:noFill/>
        </p:spPr>
        <p:txBody>
          <a:bodyPr wrap="none" rtlCol="0">
            <a:spAutoFit/>
          </a:bodyPr>
          <a:lstStyle/>
          <a:p>
            <a:r>
              <a:rPr lang="es-ES" b="1" dirty="0">
                <a:solidFill>
                  <a:srgbClr val="FFFF00"/>
                </a:solidFill>
              </a:rPr>
              <a:t>7</a:t>
            </a:r>
            <a:endParaRPr lang="es-CL" b="1" dirty="0">
              <a:solidFill>
                <a:srgbClr val="FFFF00"/>
              </a:solidFill>
            </a:endParaRPr>
          </a:p>
        </p:txBody>
      </p:sp>
      <p:sp>
        <p:nvSpPr>
          <p:cNvPr id="5" name="CuadroTexto 4">
            <a:extLst>
              <a:ext uri="{FF2B5EF4-FFF2-40B4-BE49-F238E27FC236}">
                <a16:creationId xmlns="" xmlns:a16="http://schemas.microsoft.com/office/drawing/2014/main" id="{C80CA5A8-354A-4B18-8A77-CDBC10AE98AD}"/>
              </a:ext>
            </a:extLst>
          </p:cNvPr>
          <p:cNvSpPr txBox="1"/>
          <p:nvPr/>
        </p:nvSpPr>
        <p:spPr>
          <a:xfrm>
            <a:off x="231479" y="4272677"/>
            <a:ext cx="3352200" cy="2308324"/>
          </a:xfrm>
          <a:prstGeom prst="rect">
            <a:avLst/>
          </a:prstGeom>
          <a:noFill/>
        </p:spPr>
        <p:txBody>
          <a:bodyPr wrap="none" rtlCol="0">
            <a:spAutoFit/>
          </a:bodyPr>
          <a:lstStyle/>
          <a:p>
            <a:r>
              <a:rPr lang="es-ES" sz="1600" dirty="0">
                <a:latin typeface="Arial" panose="020B0604020202020204" pitchFamily="34" charset="0"/>
                <a:cs typeface="Arial" panose="020B0604020202020204" pitchFamily="34" charset="0"/>
              </a:rPr>
              <a:t>Estocada sin desplazamiento:</a:t>
            </a:r>
          </a:p>
          <a:p>
            <a:endParaRPr lang="es-ES" sz="1600" dirty="0">
              <a:latin typeface="Arial" panose="020B0604020202020204" pitchFamily="34" charset="0"/>
              <a:cs typeface="Arial" panose="020B0604020202020204" pitchFamily="34" charset="0"/>
            </a:endParaRPr>
          </a:p>
          <a:p>
            <a:r>
              <a:rPr lang="es-ES" sz="1600" dirty="0">
                <a:latin typeface="Arial" panose="020B0604020202020204" pitchFamily="34" charset="0"/>
                <a:cs typeface="Arial" panose="020B0604020202020204" pitchFamily="34" charset="0"/>
              </a:rPr>
              <a:t>En el lugar como demuestra</a:t>
            </a:r>
          </a:p>
          <a:p>
            <a:r>
              <a:rPr lang="es-ES" sz="1600" dirty="0">
                <a:latin typeface="Arial" panose="020B0604020202020204" pitchFamily="34" charset="0"/>
                <a:cs typeface="Arial" panose="020B0604020202020204" pitchFamily="34" charset="0"/>
              </a:rPr>
              <a:t>El video bajar y subir sin tocar el </a:t>
            </a:r>
          </a:p>
          <a:p>
            <a:r>
              <a:rPr lang="es-ES" sz="1600" dirty="0">
                <a:latin typeface="Arial" panose="020B0604020202020204" pitchFamily="34" charset="0"/>
                <a:cs typeface="Arial" panose="020B0604020202020204" pitchFamily="34" charset="0"/>
              </a:rPr>
              <a:t>suelo con la rodilla contraria luego </a:t>
            </a:r>
          </a:p>
          <a:p>
            <a:r>
              <a:rPr lang="es-ES" sz="1600" dirty="0">
                <a:latin typeface="Arial" panose="020B0604020202020204" pitchFamily="34" charset="0"/>
                <a:cs typeface="Arial" panose="020B0604020202020204" pitchFamily="34" charset="0"/>
              </a:rPr>
              <a:t>Cambian de pierna y realizan </a:t>
            </a:r>
          </a:p>
          <a:p>
            <a:r>
              <a:rPr lang="es-ES" sz="1600" dirty="0">
                <a:latin typeface="Arial" panose="020B0604020202020204" pitchFamily="34" charset="0"/>
                <a:cs typeface="Arial" panose="020B0604020202020204" pitchFamily="34" charset="0"/>
              </a:rPr>
              <a:t>El mismo ejercicio. </a:t>
            </a:r>
          </a:p>
          <a:p>
            <a:r>
              <a:rPr lang="es-ES" sz="1600" b="1" dirty="0">
                <a:solidFill>
                  <a:srgbClr val="FFFF00"/>
                </a:solidFill>
                <a:latin typeface="Arial" panose="020B0604020202020204" pitchFamily="34" charset="0"/>
                <a:cs typeface="Arial" panose="020B0604020202020204" pitchFamily="34" charset="0"/>
              </a:rPr>
              <a:t>4 series de </a:t>
            </a:r>
          </a:p>
          <a:p>
            <a:r>
              <a:rPr lang="es-ES" sz="1600" b="1" dirty="0">
                <a:solidFill>
                  <a:srgbClr val="FFFF00"/>
                </a:solidFill>
                <a:latin typeface="Arial" panose="020B0604020202020204" pitchFamily="34" charset="0"/>
                <a:cs typeface="Arial" panose="020B0604020202020204" pitchFamily="34" charset="0"/>
              </a:rPr>
              <a:t>10 repeticiones por pierna </a:t>
            </a:r>
            <a:endParaRPr lang="es-CL" sz="1600" b="1" dirty="0">
              <a:solidFill>
                <a:srgbClr val="FFFF00"/>
              </a:solidFill>
              <a:latin typeface="Arial" panose="020B0604020202020204" pitchFamily="34" charset="0"/>
              <a:cs typeface="Arial" panose="020B0604020202020204" pitchFamily="34" charset="0"/>
            </a:endParaRPr>
          </a:p>
        </p:txBody>
      </p:sp>
      <p:pic>
        <p:nvPicPr>
          <p:cNvPr id="7" name="Imagen 6">
            <a:extLst>
              <a:ext uri="{FF2B5EF4-FFF2-40B4-BE49-F238E27FC236}">
                <a16:creationId xmlns="" xmlns:a16="http://schemas.microsoft.com/office/drawing/2014/main" id="{F7469E35-EDF3-4B08-A687-AAC54EEB5413}"/>
              </a:ext>
            </a:extLst>
          </p:cNvPr>
          <p:cNvPicPr>
            <a:picLocks noChangeAspect="1"/>
          </p:cNvPicPr>
          <p:nvPr/>
        </p:nvPicPr>
        <p:blipFill>
          <a:blip r:embed="rId3"/>
          <a:stretch>
            <a:fillRect/>
          </a:stretch>
        </p:blipFill>
        <p:spPr>
          <a:xfrm>
            <a:off x="3583679" y="1168916"/>
            <a:ext cx="4114293" cy="3064612"/>
          </a:xfrm>
          <a:prstGeom prst="rect">
            <a:avLst/>
          </a:prstGeom>
        </p:spPr>
      </p:pic>
      <p:sp>
        <p:nvSpPr>
          <p:cNvPr id="8" name="CuadroTexto 7">
            <a:extLst>
              <a:ext uri="{FF2B5EF4-FFF2-40B4-BE49-F238E27FC236}">
                <a16:creationId xmlns="" xmlns:a16="http://schemas.microsoft.com/office/drawing/2014/main" id="{810D3108-B936-434A-86E2-6753AE4FDE78}"/>
              </a:ext>
            </a:extLst>
          </p:cNvPr>
          <p:cNvSpPr txBox="1"/>
          <p:nvPr/>
        </p:nvSpPr>
        <p:spPr>
          <a:xfrm>
            <a:off x="3583679" y="4272676"/>
            <a:ext cx="4114293" cy="2893100"/>
          </a:xfrm>
          <a:prstGeom prst="rect">
            <a:avLst/>
          </a:prstGeom>
          <a:noFill/>
        </p:spPr>
        <p:txBody>
          <a:bodyPr wrap="square" rtlCol="0">
            <a:spAutoFit/>
          </a:bodyPr>
          <a:lstStyle/>
          <a:p>
            <a:r>
              <a:rPr lang="es-ES" sz="1600" dirty="0">
                <a:latin typeface="Arial" panose="020B0604020202020204" pitchFamily="34" charset="0"/>
                <a:cs typeface="Arial" panose="020B0604020202020204" pitchFamily="34" charset="0"/>
              </a:rPr>
              <a:t>Patada de glúteo:</a:t>
            </a:r>
          </a:p>
          <a:p>
            <a:endParaRPr lang="es-ES" sz="1600" dirty="0">
              <a:latin typeface="Arial" panose="020B0604020202020204" pitchFamily="34" charset="0"/>
              <a:cs typeface="Arial" panose="020B0604020202020204" pitchFamily="34" charset="0"/>
            </a:endParaRPr>
          </a:p>
          <a:p>
            <a:r>
              <a:rPr lang="es-ES" sz="1600" dirty="0">
                <a:latin typeface="Arial" panose="020B0604020202020204" pitchFamily="34" charset="0"/>
                <a:cs typeface="Arial" panose="020B0604020202020204" pitchFamily="34" charset="0"/>
              </a:rPr>
              <a:t>Alternando piernas deben elevar una y realizar una patada hacia arriba apretando el abdomen y los glúteos, luego lo hacen con la otra pierna.</a:t>
            </a:r>
          </a:p>
          <a:p>
            <a:r>
              <a:rPr lang="es-ES" sz="1600" dirty="0">
                <a:latin typeface="Arial" panose="020B0604020202020204" pitchFamily="34" charset="0"/>
                <a:cs typeface="Arial" panose="020B0604020202020204" pitchFamily="34" charset="0"/>
              </a:rPr>
              <a:t> </a:t>
            </a:r>
            <a:r>
              <a:rPr lang="es-ES" sz="1600" b="1" dirty="0">
                <a:solidFill>
                  <a:srgbClr val="FFFF00"/>
                </a:solidFill>
                <a:latin typeface="Arial" panose="020B0604020202020204" pitchFamily="34" charset="0"/>
                <a:cs typeface="Arial" panose="020B0604020202020204" pitchFamily="34" charset="0"/>
              </a:rPr>
              <a:t>4 series de </a:t>
            </a:r>
          </a:p>
          <a:p>
            <a:r>
              <a:rPr lang="es-ES" sz="1600" b="1" dirty="0">
                <a:solidFill>
                  <a:srgbClr val="FFFF00"/>
                </a:solidFill>
                <a:latin typeface="Arial" panose="020B0604020202020204" pitchFamily="34" charset="0"/>
                <a:cs typeface="Arial" panose="020B0604020202020204" pitchFamily="34" charset="0"/>
              </a:rPr>
              <a:t>10 repeticiones por pierna </a:t>
            </a:r>
            <a:endParaRPr lang="es-CL" sz="1600" b="1" dirty="0">
              <a:solidFill>
                <a:srgbClr val="FFFF00"/>
              </a:solidFill>
              <a:latin typeface="Arial" panose="020B0604020202020204" pitchFamily="34" charset="0"/>
              <a:cs typeface="Arial" panose="020B0604020202020204" pitchFamily="34" charset="0"/>
            </a:endParaRPr>
          </a:p>
          <a:p>
            <a:endParaRPr lang="es-ES" dirty="0"/>
          </a:p>
          <a:p>
            <a:endParaRPr lang="es-ES" dirty="0"/>
          </a:p>
          <a:p>
            <a:endParaRPr lang="es-CL" dirty="0"/>
          </a:p>
        </p:txBody>
      </p:sp>
      <p:sp>
        <p:nvSpPr>
          <p:cNvPr id="9" name="CuadroTexto 8">
            <a:extLst>
              <a:ext uri="{FF2B5EF4-FFF2-40B4-BE49-F238E27FC236}">
                <a16:creationId xmlns="" xmlns:a16="http://schemas.microsoft.com/office/drawing/2014/main" id="{8D95FFD4-96F9-48CB-B94D-A0AA3ED27ACE}"/>
              </a:ext>
            </a:extLst>
          </p:cNvPr>
          <p:cNvSpPr txBox="1"/>
          <p:nvPr/>
        </p:nvSpPr>
        <p:spPr>
          <a:xfrm>
            <a:off x="3583679" y="799584"/>
            <a:ext cx="312906" cy="369332"/>
          </a:xfrm>
          <a:prstGeom prst="rect">
            <a:avLst/>
          </a:prstGeom>
          <a:noFill/>
        </p:spPr>
        <p:txBody>
          <a:bodyPr wrap="none" rtlCol="0">
            <a:spAutoFit/>
          </a:bodyPr>
          <a:lstStyle/>
          <a:p>
            <a:r>
              <a:rPr lang="es-ES" b="1" dirty="0">
                <a:solidFill>
                  <a:srgbClr val="FFFF00"/>
                </a:solidFill>
              </a:rPr>
              <a:t>8</a:t>
            </a:r>
            <a:endParaRPr lang="es-CL" b="1" dirty="0">
              <a:solidFill>
                <a:srgbClr val="FFFF00"/>
              </a:solidFill>
            </a:endParaRPr>
          </a:p>
        </p:txBody>
      </p:sp>
      <p:pic>
        <p:nvPicPr>
          <p:cNvPr id="11" name="Imagen 10">
            <a:extLst>
              <a:ext uri="{FF2B5EF4-FFF2-40B4-BE49-F238E27FC236}">
                <a16:creationId xmlns="" xmlns:a16="http://schemas.microsoft.com/office/drawing/2014/main" id="{F59399FF-6652-4F4D-BB7A-0E40CBC712A0}"/>
              </a:ext>
            </a:extLst>
          </p:cNvPr>
          <p:cNvPicPr>
            <a:picLocks noChangeAspect="1"/>
          </p:cNvPicPr>
          <p:nvPr/>
        </p:nvPicPr>
        <p:blipFill>
          <a:blip r:embed="rId4"/>
          <a:stretch>
            <a:fillRect/>
          </a:stretch>
        </p:blipFill>
        <p:spPr>
          <a:xfrm>
            <a:off x="7954962" y="1168916"/>
            <a:ext cx="3920497" cy="3064612"/>
          </a:xfrm>
          <a:prstGeom prst="rect">
            <a:avLst/>
          </a:prstGeom>
        </p:spPr>
      </p:pic>
      <p:sp>
        <p:nvSpPr>
          <p:cNvPr id="12" name="CuadroTexto 11">
            <a:extLst>
              <a:ext uri="{FF2B5EF4-FFF2-40B4-BE49-F238E27FC236}">
                <a16:creationId xmlns="" xmlns:a16="http://schemas.microsoft.com/office/drawing/2014/main" id="{3924807A-D15F-4402-B036-8EE2876E9D29}"/>
              </a:ext>
            </a:extLst>
          </p:cNvPr>
          <p:cNvSpPr txBox="1"/>
          <p:nvPr/>
        </p:nvSpPr>
        <p:spPr>
          <a:xfrm>
            <a:off x="7954962" y="4272676"/>
            <a:ext cx="4114293" cy="2308324"/>
          </a:xfrm>
          <a:prstGeom prst="rect">
            <a:avLst/>
          </a:prstGeom>
          <a:noFill/>
        </p:spPr>
        <p:txBody>
          <a:bodyPr wrap="square" rtlCol="0">
            <a:spAutoFit/>
          </a:bodyPr>
          <a:lstStyle/>
          <a:p>
            <a:r>
              <a:rPr lang="es-ES" sz="1600" dirty="0">
                <a:latin typeface="Arial" panose="020B0604020202020204" pitchFamily="34" charset="0"/>
                <a:cs typeface="Arial" panose="020B0604020202020204" pitchFamily="34" charset="0"/>
              </a:rPr>
              <a:t>Elevación de piernas abdominales:</a:t>
            </a:r>
          </a:p>
          <a:p>
            <a:endParaRPr lang="es-ES" sz="1600" dirty="0">
              <a:latin typeface="Arial" panose="020B0604020202020204" pitchFamily="34" charset="0"/>
              <a:cs typeface="Arial" panose="020B0604020202020204" pitchFamily="34" charset="0"/>
            </a:endParaRPr>
          </a:p>
          <a:p>
            <a:r>
              <a:rPr lang="es-ES" sz="1600" dirty="0">
                <a:latin typeface="Arial" panose="020B0604020202020204" pitchFamily="34" charset="0"/>
                <a:cs typeface="Arial" panose="020B0604020202020204" pitchFamily="34" charset="0"/>
              </a:rPr>
              <a:t>Tratar de llegar con las piernas lo mas cercano a nuestro torso manteniéndolas extendidas todo el tiempo y apoyando las manos en nuestro coxis o glúteos. </a:t>
            </a:r>
          </a:p>
          <a:p>
            <a:r>
              <a:rPr lang="es-ES" sz="1600" dirty="0">
                <a:latin typeface="Arial" panose="020B0604020202020204" pitchFamily="34" charset="0"/>
                <a:cs typeface="Arial" panose="020B0604020202020204" pitchFamily="34" charset="0"/>
              </a:rPr>
              <a:t> </a:t>
            </a:r>
            <a:r>
              <a:rPr lang="es-ES" sz="1600" b="1" dirty="0">
                <a:solidFill>
                  <a:srgbClr val="FFFF00"/>
                </a:solidFill>
                <a:latin typeface="Arial" panose="020B0604020202020204" pitchFamily="34" charset="0"/>
                <a:cs typeface="Arial" panose="020B0604020202020204" pitchFamily="34" charset="0"/>
              </a:rPr>
              <a:t>4 series de </a:t>
            </a:r>
          </a:p>
          <a:p>
            <a:r>
              <a:rPr lang="es-ES" sz="1600" b="1" dirty="0">
                <a:solidFill>
                  <a:srgbClr val="FFFF00"/>
                </a:solidFill>
                <a:latin typeface="Arial" panose="020B0604020202020204" pitchFamily="34" charset="0"/>
                <a:cs typeface="Arial" panose="020B0604020202020204" pitchFamily="34" charset="0"/>
              </a:rPr>
              <a:t>8 repeticiones</a:t>
            </a:r>
            <a:endParaRPr lang="es-CL" sz="1600" b="1" dirty="0">
              <a:solidFill>
                <a:srgbClr val="FFFF00"/>
              </a:solidFill>
              <a:latin typeface="Arial" panose="020B0604020202020204" pitchFamily="34" charset="0"/>
              <a:cs typeface="Arial" panose="020B0604020202020204" pitchFamily="34" charset="0"/>
            </a:endParaRPr>
          </a:p>
          <a:p>
            <a:endParaRPr lang="es-CL" sz="1600" dirty="0">
              <a:latin typeface="Arial" panose="020B0604020202020204" pitchFamily="34" charset="0"/>
              <a:cs typeface="Arial" panose="020B0604020202020204" pitchFamily="34" charset="0"/>
            </a:endParaRPr>
          </a:p>
        </p:txBody>
      </p:sp>
      <p:sp>
        <p:nvSpPr>
          <p:cNvPr id="13" name="CuadroTexto 12">
            <a:extLst>
              <a:ext uri="{FF2B5EF4-FFF2-40B4-BE49-F238E27FC236}">
                <a16:creationId xmlns="" xmlns:a16="http://schemas.microsoft.com/office/drawing/2014/main" id="{AF6D667D-4A7A-45A7-9EA1-37CBA919EA1E}"/>
              </a:ext>
            </a:extLst>
          </p:cNvPr>
          <p:cNvSpPr txBox="1"/>
          <p:nvPr/>
        </p:nvSpPr>
        <p:spPr>
          <a:xfrm>
            <a:off x="7996190" y="799584"/>
            <a:ext cx="312906" cy="369332"/>
          </a:xfrm>
          <a:prstGeom prst="rect">
            <a:avLst/>
          </a:prstGeom>
          <a:noFill/>
        </p:spPr>
        <p:txBody>
          <a:bodyPr wrap="none" rtlCol="0">
            <a:spAutoFit/>
          </a:bodyPr>
          <a:lstStyle/>
          <a:p>
            <a:r>
              <a:rPr lang="es-ES" b="1" dirty="0">
                <a:solidFill>
                  <a:srgbClr val="FFFF00"/>
                </a:solidFill>
              </a:rPr>
              <a:t>9</a:t>
            </a:r>
            <a:endParaRPr lang="es-CL" b="1" dirty="0">
              <a:solidFill>
                <a:srgbClr val="FFFF00"/>
              </a:solidFill>
            </a:endParaRPr>
          </a:p>
        </p:txBody>
      </p:sp>
      <p:sp>
        <p:nvSpPr>
          <p:cNvPr id="14" name="CuadroTexto 13">
            <a:extLst>
              <a:ext uri="{FF2B5EF4-FFF2-40B4-BE49-F238E27FC236}">
                <a16:creationId xmlns="" xmlns:a16="http://schemas.microsoft.com/office/drawing/2014/main" id="{F4BA9EC9-F939-44F3-A521-368C89C57E97}"/>
              </a:ext>
            </a:extLst>
          </p:cNvPr>
          <p:cNvSpPr txBox="1"/>
          <p:nvPr/>
        </p:nvSpPr>
        <p:spPr>
          <a:xfrm>
            <a:off x="4752754" y="180753"/>
            <a:ext cx="3202208" cy="646331"/>
          </a:xfrm>
          <a:prstGeom prst="rect">
            <a:avLst/>
          </a:prstGeom>
          <a:noFill/>
        </p:spPr>
        <p:txBody>
          <a:bodyPr wrap="square" rtlCol="0">
            <a:spAutoFit/>
          </a:bodyPr>
          <a:lstStyle/>
          <a:p>
            <a:r>
              <a:rPr lang="es-ES" sz="3600" dirty="0">
                <a:latin typeface="+mj-lt"/>
              </a:rPr>
              <a:t>Día 2 y Día 4 </a:t>
            </a:r>
            <a:endParaRPr lang="es-CL" sz="3600" dirty="0">
              <a:latin typeface="+mj-lt"/>
            </a:endParaRPr>
          </a:p>
        </p:txBody>
      </p:sp>
      <p:pic>
        <p:nvPicPr>
          <p:cNvPr id="2" name="Imagen 1">
            <a:extLst>
              <a:ext uri="{FF2B5EF4-FFF2-40B4-BE49-F238E27FC236}">
                <a16:creationId xmlns="" xmlns:a16="http://schemas.microsoft.com/office/drawing/2014/main" id="{538418B2-4117-46CD-8782-7AA05D01B614}"/>
              </a:ext>
            </a:extLst>
          </p:cNvPr>
          <p:cNvPicPr>
            <a:picLocks noChangeAspect="1"/>
          </p:cNvPicPr>
          <p:nvPr/>
        </p:nvPicPr>
        <p:blipFill>
          <a:blip r:embed="rId5"/>
          <a:stretch>
            <a:fillRect/>
          </a:stretch>
        </p:blipFill>
        <p:spPr>
          <a:xfrm>
            <a:off x="461230" y="92386"/>
            <a:ext cx="707197" cy="707197"/>
          </a:xfrm>
          <a:prstGeom prst="rect">
            <a:avLst/>
          </a:prstGeom>
        </p:spPr>
      </p:pic>
      <p:pic>
        <p:nvPicPr>
          <p:cNvPr id="10" name="Imagen 9">
            <a:extLst>
              <a:ext uri="{FF2B5EF4-FFF2-40B4-BE49-F238E27FC236}">
                <a16:creationId xmlns="" xmlns:a16="http://schemas.microsoft.com/office/drawing/2014/main" id="{01CEBE82-6803-488A-9B5A-9817707BF460}"/>
              </a:ext>
            </a:extLst>
          </p:cNvPr>
          <p:cNvPicPr>
            <a:picLocks noChangeAspect="1"/>
          </p:cNvPicPr>
          <p:nvPr/>
        </p:nvPicPr>
        <p:blipFill>
          <a:blip r:embed="rId6"/>
          <a:stretch>
            <a:fillRect/>
          </a:stretch>
        </p:blipFill>
        <p:spPr>
          <a:xfrm>
            <a:off x="10508178" y="180753"/>
            <a:ext cx="1518036" cy="743776"/>
          </a:xfrm>
          <a:prstGeom prst="rect">
            <a:avLst/>
          </a:prstGeom>
        </p:spPr>
      </p:pic>
    </p:spTree>
    <p:extLst>
      <p:ext uri="{BB962C8B-B14F-4D97-AF65-F5344CB8AC3E}">
        <p14:creationId xmlns:p14="http://schemas.microsoft.com/office/powerpoint/2010/main" val="25670174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28F086F0-E352-4EF8-B597-7B9DF68D0778}"/>
              </a:ext>
            </a:extLst>
          </p:cNvPr>
          <p:cNvPicPr>
            <a:picLocks noChangeAspect="1"/>
          </p:cNvPicPr>
          <p:nvPr/>
        </p:nvPicPr>
        <p:blipFill>
          <a:blip r:embed="rId2"/>
          <a:stretch>
            <a:fillRect/>
          </a:stretch>
        </p:blipFill>
        <p:spPr>
          <a:xfrm>
            <a:off x="117401" y="1854163"/>
            <a:ext cx="3806013" cy="2335065"/>
          </a:xfrm>
          <a:prstGeom prst="rect">
            <a:avLst/>
          </a:prstGeom>
        </p:spPr>
      </p:pic>
      <p:sp>
        <p:nvSpPr>
          <p:cNvPr id="4" name="CuadroTexto 3">
            <a:extLst>
              <a:ext uri="{FF2B5EF4-FFF2-40B4-BE49-F238E27FC236}">
                <a16:creationId xmlns="" xmlns:a16="http://schemas.microsoft.com/office/drawing/2014/main" id="{56915F7B-1C7A-41D2-8A52-E3C00E26DF33}"/>
              </a:ext>
            </a:extLst>
          </p:cNvPr>
          <p:cNvSpPr txBox="1"/>
          <p:nvPr/>
        </p:nvSpPr>
        <p:spPr>
          <a:xfrm>
            <a:off x="117401" y="4189228"/>
            <a:ext cx="3937296" cy="2062103"/>
          </a:xfrm>
          <a:prstGeom prst="rect">
            <a:avLst/>
          </a:prstGeom>
          <a:noFill/>
        </p:spPr>
        <p:txBody>
          <a:bodyPr wrap="none" rtlCol="0">
            <a:spAutoFit/>
          </a:bodyPr>
          <a:lstStyle/>
          <a:p>
            <a:r>
              <a:rPr lang="es-ES" sz="1600" dirty="0">
                <a:latin typeface="Arial" panose="020B0604020202020204" pitchFamily="34" charset="0"/>
                <a:cs typeface="Arial" panose="020B0604020202020204" pitchFamily="34" charset="0"/>
              </a:rPr>
              <a:t>Elevaciones laterales hombros: </a:t>
            </a:r>
          </a:p>
          <a:p>
            <a:endParaRPr lang="es-ES" sz="1600" dirty="0">
              <a:latin typeface="Arial" panose="020B0604020202020204" pitchFamily="34" charset="0"/>
              <a:cs typeface="Arial" panose="020B0604020202020204" pitchFamily="34" charset="0"/>
            </a:endParaRPr>
          </a:p>
          <a:p>
            <a:r>
              <a:rPr lang="es-ES" sz="1600" dirty="0">
                <a:latin typeface="Arial" panose="020B0604020202020204" pitchFamily="34" charset="0"/>
                <a:cs typeface="Arial" panose="020B0604020202020204" pitchFamily="34" charset="0"/>
              </a:rPr>
              <a:t>Remplazar las mancuernas por kilos</a:t>
            </a:r>
          </a:p>
          <a:p>
            <a:r>
              <a:rPr lang="es-ES" sz="1600" dirty="0">
                <a:latin typeface="Arial" panose="020B0604020202020204" pitchFamily="34" charset="0"/>
                <a:cs typeface="Arial" panose="020B0604020202020204" pitchFamily="34" charset="0"/>
              </a:rPr>
              <a:t>De azúcar, arroz o sal, o llenar botellas</a:t>
            </a:r>
          </a:p>
          <a:p>
            <a:r>
              <a:rPr lang="es-ES" sz="1600" dirty="0">
                <a:latin typeface="Arial" panose="020B0604020202020204" pitchFamily="34" charset="0"/>
                <a:cs typeface="Arial" panose="020B0604020202020204" pitchFamily="34" charset="0"/>
              </a:rPr>
              <a:t>De medio litro con agua o tierra y realizar</a:t>
            </a:r>
          </a:p>
          <a:p>
            <a:r>
              <a:rPr lang="es-ES" sz="1600" dirty="0">
                <a:latin typeface="Arial" panose="020B0604020202020204" pitchFamily="34" charset="0"/>
                <a:cs typeface="Arial" panose="020B0604020202020204" pitchFamily="34" charset="0"/>
              </a:rPr>
              <a:t>El ejercicio  que demuestra el video.</a:t>
            </a:r>
          </a:p>
          <a:p>
            <a:r>
              <a:rPr lang="es-ES" sz="1600" dirty="0">
                <a:latin typeface="Arial" panose="020B0604020202020204" pitchFamily="34" charset="0"/>
                <a:cs typeface="Arial" panose="020B0604020202020204" pitchFamily="34" charset="0"/>
              </a:rPr>
              <a:t> </a:t>
            </a:r>
            <a:r>
              <a:rPr lang="es-ES" sz="1600" b="1" dirty="0">
                <a:solidFill>
                  <a:srgbClr val="FFFF00"/>
                </a:solidFill>
                <a:latin typeface="Arial" panose="020B0604020202020204" pitchFamily="34" charset="0"/>
                <a:cs typeface="Arial" panose="020B0604020202020204" pitchFamily="34" charset="0"/>
              </a:rPr>
              <a:t>4 series de </a:t>
            </a:r>
          </a:p>
          <a:p>
            <a:r>
              <a:rPr lang="es-ES" sz="1600" b="1" dirty="0">
                <a:solidFill>
                  <a:srgbClr val="FFFF00"/>
                </a:solidFill>
                <a:latin typeface="Arial" panose="020B0604020202020204" pitchFamily="34" charset="0"/>
                <a:cs typeface="Arial" panose="020B0604020202020204" pitchFamily="34" charset="0"/>
              </a:rPr>
              <a:t>10 repeticiones</a:t>
            </a:r>
            <a:endParaRPr lang="es-CL" sz="1600" dirty="0">
              <a:latin typeface="Arial" panose="020B0604020202020204" pitchFamily="34" charset="0"/>
              <a:cs typeface="Arial" panose="020B0604020202020204" pitchFamily="34" charset="0"/>
            </a:endParaRPr>
          </a:p>
        </p:txBody>
      </p:sp>
      <p:sp>
        <p:nvSpPr>
          <p:cNvPr id="5" name="CuadroTexto 4">
            <a:extLst>
              <a:ext uri="{FF2B5EF4-FFF2-40B4-BE49-F238E27FC236}">
                <a16:creationId xmlns="" xmlns:a16="http://schemas.microsoft.com/office/drawing/2014/main" id="{81320895-4D43-405A-B615-0CC049A97462}"/>
              </a:ext>
            </a:extLst>
          </p:cNvPr>
          <p:cNvSpPr txBox="1"/>
          <p:nvPr/>
        </p:nvSpPr>
        <p:spPr>
          <a:xfrm>
            <a:off x="26971" y="1480796"/>
            <a:ext cx="441146" cy="369332"/>
          </a:xfrm>
          <a:prstGeom prst="rect">
            <a:avLst/>
          </a:prstGeom>
          <a:noFill/>
        </p:spPr>
        <p:txBody>
          <a:bodyPr wrap="none" rtlCol="0">
            <a:spAutoFit/>
          </a:bodyPr>
          <a:lstStyle/>
          <a:p>
            <a:r>
              <a:rPr lang="es-ES" b="1" dirty="0">
                <a:solidFill>
                  <a:srgbClr val="FFFF00"/>
                </a:solidFill>
              </a:rPr>
              <a:t>10</a:t>
            </a:r>
            <a:endParaRPr lang="es-CL" b="1" dirty="0">
              <a:solidFill>
                <a:srgbClr val="FFFF00"/>
              </a:solidFill>
            </a:endParaRPr>
          </a:p>
        </p:txBody>
      </p:sp>
      <p:sp>
        <p:nvSpPr>
          <p:cNvPr id="7" name="Rectángulo 6">
            <a:extLst>
              <a:ext uri="{FF2B5EF4-FFF2-40B4-BE49-F238E27FC236}">
                <a16:creationId xmlns="" xmlns:a16="http://schemas.microsoft.com/office/drawing/2014/main" id="{AA57F37D-12BD-4022-A6F1-9069BCE53901}"/>
              </a:ext>
            </a:extLst>
          </p:cNvPr>
          <p:cNvSpPr/>
          <p:nvPr/>
        </p:nvSpPr>
        <p:spPr>
          <a:xfrm>
            <a:off x="4054697" y="3747288"/>
            <a:ext cx="6096000" cy="2062103"/>
          </a:xfrm>
          <a:prstGeom prst="rect">
            <a:avLst/>
          </a:prstGeom>
        </p:spPr>
        <p:txBody>
          <a:bodyPr>
            <a:spAutoFit/>
          </a:bodyPr>
          <a:lstStyle/>
          <a:p>
            <a:r>
              <a:rPr lang="es-ES" sz="1600" dirty="0">
                <a:latin typeface="Arial" panose="020B0604020202020204" pitchFamily="34" charset="0"/>
                <a:cs typeface="Arial" panose="020B0604020202020204" pitchFamily="34" charset="0"/>
              </a:rPr>
              <a:t>Elevaciones Frontales hombros: </a:t>
            </a:r>
          </a:p>
          <a:p>
            <a:endParaRPr lang="es-ES" sz="1600" dirty="0">
              <a:latin typeface="Arial" panose="020B0604020202020204" pitchFamily="34" charset="0"/>
              <a:cs typeface="Arial" panose="020B0604020202020204" pitchFamily="34" charset="0"/>
            </a:endParaRPr>
          </a:p>
          <a:p>
            <a:r>
              <a:rPr lang="es-ES" sz="1600" dirty="0">
                <a:latin typeface="Arial" panose="020B0604020202020204" pitchFamily="34" charset="0"/>
                <a:cs typeface="Arial" panose="020B0604020202020204" pitchFamily="34" charset="0"/>
              </a:rPr>
              <a:t>Remplazar las mancuernas por kilos</a:t>
            </a:r>
          </a:p>
          <a:p>
            <a:r>
              <a:rPr lang="es-ES" sz="1600" dirty="0">
                <a:latin typeface="Arial" panose="020B0604020202020204" pitchFamily="34" charset="0"/>
                <a:cs typeface="Arial" panose="020B0604020202020204" pitchFamily="34" charset="0"/>
              </a:rPr>
              <a:t>De azúcar, arroz o sal, o llenar botellas</a:t>
            </a:r>
          </a:p>
          <a:p>
            <a:r>
              <a:rPr lang="es-ES" sz="1600" dirty="0">
                <a:latin typeface="Arial" panose="020B0604020202020204" pitchFamily="34" charset="0"/>
                <a:cs typeface="Arial" panose="020B0604020202020204" pitchFamily="34" charset="0"/>
              </a:rPr>
              <a:t>De medio litro con agua o tierra y realizar</a:t>
            </a:r>
          </a:p>
          <a:p>
            <a:r>
              <a:rPr lang="es-ES" sz="1600" dirty="0">
                <a:latin typeface="Arial" panose="020B0604020202020204" pitchFamily="34" charset="0"/>
                <a:cs typeface="Arial" panose="020B0604020202020204" pitchFamily="34" charset="0"/>
              </a:rPr>
              <a:t>El ejercicio  que demuestra el video.</a:t>
            </a:r>
          </a:p>
          <a:p>
            <a:r>
              <a:rPr lang="es-ES" sz="1600" b="1" dirty="0">
                <a:solidFill>
                  <a:srgbClr val="FFFF00"/>
                </a:solidFill>
                <a:latin typeface="Arial" panose="020B0604020202020204" pitchFamily="34" charset="0"/>
                <a:cs typeface="Arial" panose="020B0604020202020204" pitchFamily="34" charset="0"/>
              </a:rPr>
              <a:t>4 series de </a:t>
            </a:r>
          </a:p>
          <a:p>
            <a:r>
              <a:rPr lang="es-ES" sz="1600" b="1" dirty="0">
                <a:solidFill>
                  <a:srgbClr val="FFFF00"/>
                </a:solidFill>
                <a:latin typeface="Arial" panose="020B0604020202020204" pitchFamily="34" charset="0"/>
                <a:cs typeface="Arial" panose="020B0604020202020204" pitchFamily="34" charset="0"/>
              </a:rPr>
              <a:t>10 repeticiones</a:t>
            </a:r>
          </a:p>
        </p:txBody>
      </p:sp>
      <p:pic>
        <p:nvPicPr>
          <p:cNvPr id="10" name="Imagen 9">
            <a:extLst>
              <a:ext uri="{FF2B5EF4-FFF2-40B4-BE49-F238E27FC236}">
                <a16:creationId xmlns="" xmlns:a16="http://schemas.microsoft.com/office/drawing/2014/main" id="{DB88BED0-00EE-4CFD-BCFB-256E804F41BA}"/>
              </a:ext>
            </a:extLst>
          </p:cNvPr>
          <p:cNvPicPr>
            <a:picLocks noChangeAspect="1"/>
          </p:cNvPicPr>
          <p:nvPr/>
        </p:nvPicPr>
        <p:blipFill>
          <a:blip r:embed="rId3"/>
          <a:stretch>
            <a:fillRect/>
          </a:stretch>
        </p:blipFill>
        <p:spPr>
          <a:xfrm>
            <a:off x="8413752" y="1850128"/>
            <a:ext cx="3660847" cy="2335065"/>
          </a:xfrm>
          <a:prstGeom prst="rect">
            <a:avLst/>
          </a:prstGeom>
        </p:spPr>
      </p:pic>
      <p:sp>
        <p:nvSpPr>
          <p:cNvPr id="11" name="CuadroTexto 10">
            <a:extLst>
              <a:ext uri="{FF2B5EF4-FFF2-40B4-BE49-F238E27FC236}">
                <a16:creationId xmlns="" xmlns:a16="http://schemas.microsoft.com/office/drawing/2014/main" id="{C5D400A7-0C86-4198-AB28-3E8DE0884555}"/>
              </a:ext>
            </a:extLst>
          </p:cNvPr>
          <p:cNvSpPr txBox="1"/>
          <p:nvPr/>
        </p:nvSpPr>
        <p:spPr>
          <a:xfrm>
            <a:off x="8419289" y="4435449"/>
            <a:ext cx="3462815" cy="1815882"/>
          </a:xfrm>
          <a:prstGeom prst="rect">
            <a:avLst/>
          </a:prstGeom>
          <a:noFill/>
        </p:spPr>
        <p:txBody>
          <a:bodyPr wrap="square" rtlCol="0">
            <a:spAutoFit/>
          </a:bodyPr>
          <a:lstStyle/>
          <a:p>
            <a:r>
              <a:rPr lang="es-ES" sz="1600" dirty="0">
                <a:latin typeface="Arial" panose="020B0604020202020204" pitchFamily="34" charset="0"/>
                <a:cs typeface="Arial" panose="020B0604020202020204" pitchFamily="34" charset="0"/>
              </a:rPr>
              <a:t>Abdominales tijera: </a:t>
            </a:r>
          </a:p>
          <a:p>
            <a:endParaRPr lang="es-ES" sz="1600" dirty="0">
              <a:latin typeface="Arial" panose="020B0604020202020204" pitchFamily="34" charset="0"/>
              <a:cs typeface="Arial" panose="020B0604020202020204" pitchFamily="34" charset="0"/>
            </a:endParaRPr>
          </a:p>
          <a:p>
            <a:r>
              <a:rPr lang="es-ES" sz="1600" dirty="0">
                <a:latin typeface="Arial" panose="020B0604020202020204" pitchFamily="34" charset="0"/>
                <a:cs typeface="Arial" panose="020B0604020202020204" pitchFamily="34" charset="0"/>
              </a:rPr>
              <a:t>Mantener las piernas elevadas sin tocar el suelo y realizar el movimiento de tijeras como demuestra el video</a:t>
            </a:r>
          </a:p>
          <a:p>
            <a:r>
              <a:rPr lang="es-ES" sz="1600" b="1" dirty="0">
                <a:solidFill>
                  <a:srgbClr val="FFFF00"/>
                </a:solidFill>
                <a:latin typeface="Arial" panose="020B0604020202020204" pitchFamily="34" charset="0"/>
                <a:cs typeface="Arial" panose="020B0604020202020204" pitchFamily="34" charset="0"/>
              </a:rPr>
              <a:t>4 series </a:t>
            </a:r>
            <a:r>
              <a:rPr lang="es-CL" sz="1600" b="1" dirty="0">
                <a:solidFill>
                  <a:srgbClr val="FFFF00"/>
                </a:solidFill>
                <a:latin typeface="Arial" panose="020B0604020202020204" pitchFamily="34" charset="0"/>
                <a:cs typeface="Arial" panose="020B0604020202020204" pitchFamily="34" charset="0"/>
              </a:rPr>
              <a:t>de 20 segundos</a:t>
            </a:r>
            <a:endParaRPr lang="es-ES" sz="1600" b="1" dirty="0">
              <a:solidFill>
                <a:srgbClr val="FFFF00"/>
              </a:solidFill>
              <a:latin typeface="Arial" panose="020B0604020202020204" pitchFamily="34" charset="0"/>
              <a:cs typeface="Arial" panose="020B0604020202020204" pitchFamily="34" charset="0"/>
            </a:endParaRPr>
          </a:p>
        </p:txBody>
      </p:sp>
      <p:sp>
        <p:nvSpPr>
          <p:cNvPr id="12" name="CuadroTexto 11">
            <a:extLst>
              <a:ext uri="{FF2B5EF4-FFF2-40B4-BE49-F238E27FC236}">
                <a16:creationId xmlns="" xmlns:a16="http://schemas.microsoft.com/office/drawing/2014/main" id="{D5F6681A-F99D-448D-96BE-839441680A91}"/>
              </a:ext>
            </a:extLst>
          </p:cNvPr>
          <p:cNvSpPr txBox="1"/>
          <p:nvPr/>
        </p:nvSpPr>
        <p:spPr>
          <a:xfrm>
            <a:off x="4201413" y="900226"/>
            <a:ext cx="441146" cy="369332"/>
          </a:xfrm>
          <a:prstGeom prst="rect">
            <a:avLst/>
          </a:prstGeom>
          <a:noFill/>
        </p:spPr>
        <p:txBody>
          <a:bodyPr wrap="none" rtlCol="0">
            <a:spAutoFit/>
          </a:bodyPr>
          <a:lstStyle/>
          <a:p>
            <a:r>
              <a:rPr lang="es-ES" b="1" dirty="0">
                <a:solidFill>
                  <a:srgbClr val="FFFF00"/>
                </a:solidFill>
              </a:rPr>
              <a:t>11</a:t>
            </a:r>
            <a:endParaRPr lang="es-CL" b="1" dirty="0">
              <a:solidFill>
                <a:srgbClr val="FFFF00"/>
              </a:solidFill>
            </a:endParaRPr>
          </a:p>
        </p:txBody>
      </p:sp>
      <p:sp>
        <p:nvSpPr>
          <p:cNvPr id="13" name="CuadroTexto 12">
            <a:extLst>
              <a:ext uri="{FF2B5EF4-FFF2-40B4-BE49-F238E27FC236}">
                <a16:creationId xmlns="" xmlns:a16="http://schemas.microsoft.com/office/drawing/2014/main" id="{121B3480-CD0B-4BAC-BF90-9638D3CBF8B0}"/>
              </a:ext>
            </a:extLst>
          </p:cNvPr>
          <p:cNvSpPr txBox="1"/>
          <p:nvPr/>
        </p:nvSpPr>
        <p:spPr>
          <a:xfrm>
            <a:off x="8413752" y="1480796"/>
            <a:ext cx="441146" cy="369332"/>
          </a:xfrm>
          <a:prstGeom prst="rect">
            <a:avLst/>
          </a:prstGeom>
          <a:noFill/>
        </p:spPr>
        <p:txBody>
          <a:bodyPr wrap="none" rtlCol="0">
            <a:spAutoFit/>
          </a:bodyPr>
          <a:lstStyle/>
          <a:p>
            <a:r>
              <a:rPr lang="es-ES" b="1" dirty="0">
                <a:solidFill>
                  <a:srgbClr val="FFFF00"/>
                </a:solidFill>
              </a:rPr>
              <a:t>12</a:t>
            </a:r>
            <a:endParaRPr lang="es-CL" b="1" dirty="0">
              <a:solidFill>
                <a:srgbClr val="FFFF00"/>
              </a:solidFill>
            </a:endParaRPr>
          </a:p>
        </p:txBody>
      </p:sp>
      <p:pic>
        <p:nvPicPr>
          <p:cNvPr id="14" name="Imagen 13">
            <a:extLst>
              <a:ext uri="{FF2B5EF4-FFF2-40B4-BE49-F238E27FC236}">
                <a16:creationId xmlns="" xmlns:a16="http://schemas.microsoft.com/office/drawing/2014/main" id="{DF147BEF-FFBB-49D5-8A9A-B9F375BD81D5}"/>
              </a:ext>
            </a:extLst>
          </p:cNvPr>
          <p:cNvPicPr>
            <a:picLocks noChangeAspect="1"/>
          </p:cNvPicPr>
          <p:nvPr/>
        </p:nvPicPr>
        <p:blipFill>
          <a:blip r:embed="rId4"/>
          <a:stretch>
            <a:fillRect/>
          </a:stretch>
        </p:blipFill>
        <p:spPr>
          <a:xfrm>
            <a:off x="4518827" y="-75127"/>
            <a:ext cx="3432345" cy="969348"/>
          </a:xfrm>
          <a:prstGeom prst="rect">
            <a:avLst/>
          </a:prstGeom>
        </p:spPr>
      </p:pic>
      <p:pic>
        <p:nvPicPr>
          <p:cNvPr id="16" name="Imagen 15">
            <a:extLst>
              <a:ext uri="{FF2B5EF4-FFF2-40B4-BE49-F238E27FC236}">
                <a16:creationId xmlns="" xmlns:a16="http://schemas.microsoft.com/office/drawing/2014/main" id="{001D96BD-BF80-40AD-9C78-C30843BE8F95}"/>
              </a:ext>
            </a:extLst>
          </p:cNvPr>
          <p:cNvPicPr>
            <a:picLocks noChangeAspect="1"/>
          </p:cNvPicPr>
          <p:nvPr/>
        </p:nvPicPr>
        <p:blipFill>
          <a:blip r:embed="rId5"/>
          <a:stretch>
            <a:fillRect/>
          </a:stretch>
        </p:blipFill>
        <p:spPr>
          <a:xfrm>
            <a:off x="4134995" y="1273136"/>
            <a:ext cx="4067175" cy="2351703"/>
          </a:xfrm>
          <a:prstGeom prst="rect">
            <a:avLst/>
          </a:prstGeom>
        </p:spPr>
      </p:pic>
      <p:pic>
        <p:nvPicPr>
          <p:cNvPr id="2" name="Imagen 1">
            <a:extLst>
              <a:ext uri="{FF2B5EF4-FFF2-40B4-BE49-F238E27FC236}">
                <a16:creationId xmlns="" xmlns:a16="http://schemas.microsoft.com/office/drawing/2014/main" id="{C446E3F5-B7A8-4DEC-B068-D9B5DC1ECCAD}"/>
              </a:ext>
            </a:extLst>
          </p:cNvPr>
          <p:cNvPicPr>
            <a:picLocks noChangeAspect="1"/>
          </p:cNvPicPr>
          <p:nvPr/>
        </p:nvPicPr>
        <p:blipFill>
          <a:blip r:embed="rId6"/>
          <a:stretch>
            <a:fillRect/>
          </a:stretch>
        </p:blipFill>
        <p:spPr>
          <a:xfrm>
            <a:off x="10472507" y="182603"/>
            <a:ext cx="1518036" cy="743776"/>
          </a:xfrm>
          <a:prstGeom prst="rect">
            <a:avLst/>
          </a:prstGeom>
        </p:spPr>
      </p:pic>
      <p:pic>
        <p:nvPicPr>
          <p:cNvPr id="6" name="Imagen 5">
            <a:extLst>
              <a:ext uri="{FF2B5EF4-FFF2-40B4-BE49-F238E27FC236}">
                <a16:creationId xmlns="" xmlns:a16="http://schemas.microsoft.com/office/drawing/2014/main" id="{C4F6D39C-8C32-484C-9F8E-6DBB8606E175}"/>
              </a:ext>
            </a:extLst>
          </p:cNvPr>
          <p:cNvPicPr>
            <a:picLocks noChangeAspect="1"/>
          </p:cNvPicPr>
          <p:nvPr/>
        </p:nvPicPr>
        <p:blipFill>
          <a:blip r:embed="rId7"/>
          <a:stretch>
            <a:fillRect/>
          </a:stretch>
        </p:blipFill>
        <p:spPr>
          <a:xfrm>
            <a:off x="141206" y="139679"/>
            <a:ext cx="707197" cy="707197"/>
          </a:xfrm>
          <a:prstGeom prst="rect">
            <a:avLst/>
          </a:prstGeom>
        </p:spPr>
      </p:pic>
    </p:spTree>
    <p:extLst>
      <p:ext uri="{BB962C8B-B14F-4D97-AF65-F5344CB8AC3E}">
        <p14:creationId xmlns:p14="http://schemas.microsoft.com/office/powerpoint/2010/main" val="40669549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 xmlns:a16="http://schemas.microsoft.com/office/drawing/2014/main" id="{3526AA24-FD74-454E-9976-3E7276F05C06}"/>
              </a:ext>
            </a:extLst>
          </p:cNvPr>
          <p:cNvSpPr txBox="1"/>
          <p:nvPr/>
        </p:nvSpPr>
        <p:spPr>
          <a:xfrm>
            <a:off x="3838353" y="276447"/>
            <a:ext cx="3997842" cy="584775"/>
          </a:xfrm>
          <a:prstGeom prst="rect">
            <a:avLst/>
          </a:prstGeom>
          <a:noFill/>
        </p:spPr>
        <p:txBody>
          <a:bodyPr wrap="square" rtlCol="0">
            <a:spAutoFit/>
          </a:bodyPr>
          <a:lstStyle/>
          <a:p>
            <a:pPr algn="ctr"/>
            <a:r>
              <a:rPr lang="es-ES" sz="3200" dirty="0"/>
              <a:t>Día 5 y 6 </a:t>
            </a:r>
            <a:endParaRPr lang="es-CL" sz="3200" dirty="0"/>
          </a:p>
        </p:txBody>
      </p:sp>
      <p:pic>
        <p:nvPicPr>
          <p:cNvPr id="4" name="Imagen 3">
            <a:extLst>
              <a:ext uri="{FF2B5EF4-FFF2-40B4-BE49-F238E27FC236}">
                <a16:creationId xmlns="" xmlns:a16="http://schemas.microsoft.com/office/drawing/2014/main" id="{D180EE89-575D-432A-AA44-40C4AABD4493}"/>
              </a:ext>
            </a:extLst>
          </p:cNvPr>
          <p:cNvPicPr>
            <a:picLocks noChangeAspect="1"/>
          </p:cNvPicPr>
          <p:nvPr/>
        </p:nvPicPr>
        <p:blipFill>
          <a:blip r:embed="rId2"/>
          <a:stretch>
            <a:fillRect/>
          </a:stretch>
        </p:blipFill>
        <p:spPr>
          <a:xfrm>
            <a:off x="149489" y="1453521"/>
            <a:ext cx="3455466" cy="2344812"/>
          </a:xfrm>
          <a:prstGeom prst="rect">
            <a:avLst/>
          </a:prstGeom>
        </p:spPr>
      </p:pic>
      <p:sp>
        <p:nvSpPr>
          <p:cNvPr id="5" name="CuadroTexto 4">
            <a:extLst>
              <a:ext uri="{FF2B5EF4-FFF2-40B4-BE49-F238E27FC236}">
                <a16:creationId xmlns="" xmlns:a16="http://schemas.microsoft.com/office/drawing/2014/main" id="{2C640AAE-8D44-4D92-A347-A798037DD8DD}"/>
              </a:ext>
            </a:extLst>
          </p:cNvPr>
          <p:cNvSpPr txBox="1"/>
          <p:nvPr/>
        </p:nvSpPr>
        <p:spPr>
          <a:xfrm>
            <a:off x="0" y="1094624"/>
            <a:ext cx="441146" cy="369332"/>
          </a:xfrm>
          <a:prstGeom prst="rect">
            <a:avLst/>
          </a:prstGeom>
          <a:noFill/>
        </p:spPr>
        <p:txBody>
          <a:bodyPr wrap="none" rtlCol="0">
            <a:spAutoFit/>
          </a:bodyPr>
          <a:lstStyle/>
          <a:p>
            <a:r>
              <a:rPr lang="es-ES" b="1" dirty="0">
                <a:solidFill>
                  <a:srgbClr val="FFFF00"/>
                </a:solidFill>
              </a:rPr>
              <a:t>13</a:t>
            </a:r>
            <a:endParaRPr lang="es-CL" b="1" dirty="0">
              <a:solidFill>
                <a:srgbClr val="FFFF00"/>
              </a:solidFill>
            </a:endParaRPr>
          </a:p>
        </p:txBody>
      </p:sp>
      <p:sp>
        <p:nvSpPr>
          <p:cNvPr id="6" name="CuadroTexto 5">
            <a:extLst>
              <a:ext uri="{FF2B5EF4-FFF2-40B4-BE49-F238E27FC236}">
                <a16:creationId xmlns="" xmlns:a16="http://schemas.microsoft.com/office/drawing/2014/main" id="{B2ABF4F9-9B9D-446C-886F-DA5EDB306873}"/>
              </a:ext>
            </a:extLst>
          </p:cNvPr>
          <p:cNvSpPr txBox="1"/>
          <p:nvPr/>
        </p:nvSpPr>
        <p:spPr>
          <a:xfrm>
            <a:off x="110757" y="3798333"/>
            <a:ext cx="3249132" cy="3600986"/>
          </a:xfrm>
          <a:prstGeom prst="rect">
            <a:avLst/>
          </a:prstGeom>
          <a:noFill/>
        </p:spPr>
        <p:txBody>
          <a:bodyPr wrap="square" rtlCol="0">
            <a:spAutoFit/>
          </a:bodyPr>
          <a:lstStyle/>
          <a:p>
            <a:r>
              <a:rPr lang="es-ES" sz="1600" dirty="0">
                <a:latin typeface="Arial" panose="020B0604020202020204" pitchFamily="34" charset="0"/>
                <a:cs typeface="Arial" panose="020B0604020202020204" pitchFamily="34" charset="0"/>
              </a:rPr>
              <a:t>Peso muerto :</a:t>
            </a:r>
          </a:p>
          <a:p>
            <a:endParaRPr lang="es-ES" sz="1600" dirty="0">
              <a:latin typeface="Arial" panose="020B0604020202020204" pitchFamily="34" charset="0"/>
              <a:cs typeface="Arial" panose="020B0604020202020204" pitchFamily="34" charset="0"/>
            </a:endParaRPr>
          </a:p>
          <a:p>
            <a:r>
              <a:rPr lang="es-ES" sz="1600" dirty="0">
                <a:latin typeface="Arial" panose="020B0604020202020204" pitchFamily="34" charset="0"/>
                <a:cs typeface="Arial" panose="020B0604020202020204" pitchFamily="34" charset="0"/>
              </a:rPr>
              <a:t>Remplazar las mancuernas por kilos de azúcar, arroz o sal, o llenar botellas de medio litro con agua o tierra y realizar el ejercicio  que demuestra el video, manteniendo siempre espalda recta.</a:t>
            </a:r>
          </a:p>
          <a:p>
            <a:endParaRPr lang="es-ES" sz="1600" b="1" dirty="0">
              <a:solidFill>
                <a:srgbClr val="FFFF00"/>
              </a:solidFill>
              <a:latin typeface="Arial" panose="020B0604020202020204" pitchFamily="34" charset="0"/>
              <a:cs typeface="Arial" panose="020B0604020202020204" pitchFamily="34" charset="0"/>
            </a:endParaRPr>
          </a:p>
          <a:p>
            <a:r>
              <a:rPr lang="es-ES" sz="1600" b="1" dirty="0">
                <a:solidFill>
                  <a:srgbClr val="FFFF00"/>
                </a:solidFill>
                <a:latin typeface="Arial" panose="020B0604020202020204" pitchFamily="34" charset="0"/>
                <a:cs typeface="Arial" panose="020B0604020202020204" pitchFamily="34" charset="0"/>
              </a:rPr>
              <a:t>4 series de </a:t>
            </a:r>
          </a:p>
          <a:p>
            <a:r>
              <a:rPr lang="es-ES" sz="1600" b="1" dirty="0">
                <a:solidFill>
                  <a:srgbClr val="FFFF00"/>
                </a:solidFill>
                <a:latin typeface="Arial" panose="020B0604020202020204" pitchFamily="34" charset="0"/>
                <a:cs typeface="Arial" panose="020B0604020202020204" pitchFamily="34" charset="0"/>
              </a:rPr>
              <a:t>10 repeticiones</a:t>
            </a:r>
          </a:p>
          <a:p>
            <a:endParaRPr lang="es-ES" dirty="0"/>
          </a:p>
          <a:p>
            <a:r>
              <a:rPr lang="es-ES" dirty="0"/>
              <a:t> </a:t>
            </a:r>
            <a:endParaRPr lang="es-CL" dirty="0"/>
          </a:p>
        </p:txBody>
      </p:sp>
      <p:pic>
        <p:nvPicPr>
          <p:cNvPr id="8" name="Imagen 7">
            <a:extLst>
              <a:ext uri="{FF2B5EF4-FFF2-40B4-BE49-F238E27FC236}">
                <a16:creationId xmlns="" xmlns:a16="http://schemas.microsoft.com/office/drawing/2014/main" id="{0EC9329A-803D-47A2-A27E-AD0E2B525017}"/>
              </a:ext>
            </a:extLst>
          </p:cNvPr>
          <p:cNvPicPr>
            <a:picLocks noChangeAspect="1"/>
          </p:cNvPicPr>
          <p:nvPr/>
        </p:nvPicPr>
        <p:blipFill>
          <a:blip r:embed="rId3"/>
          <a:stretch>
            <a:fillRect/>
          </a:stretch>
        </p:blipFill>
        <p:spPr>
          <a:xfrm>
            <a:off x="4215933" y="1346717"/>
            <a:ext cx="3444948" cy="2344811"/>
          </a:xfrm>
          <a:prstGeom prst="rect">
            <a:avLst/>
          </a:prstGeom>
        </p:spPr>
      </p:pic>
      <p:sp>
        <p:nvSpPr>
          <p:cNvPr id="9" name="CuadroTexto 8">
            <a:extLst>
              <a:ext uri="{FF2B5EF4-FFF2-40B4-BE49-F238E27FC236}">
                <a16:creationId xmlns="" xmlns:a16="http://schemas.microsoft.com/office/drawing/2014/main" id="{8164EAD2-A40D-4959-A927-34B2EFE53C33}"/>
              </a:ext>
            </a:extLst>
          </p:cNvPr>
          <p:cNvSpPr txBox="1"/>
          <p:nvPr/>
        </p:nvSpPr>
        <p:spPr>
          <a:xfrm>
            <a:off x="4114800" y="977385"/>
            <a:ext cx="441146" cy="369332"/>
          </a:xfrm>
          <a:prstGeom prst="rect">
            <a:avLst/>
          </a:prstGeom>
          <a:noFill/>
        </p:spPr>
        <p:txBody>
          <a:bodyPr wrap="none" rtlCol="0">
            <a:spAutoFit/>
          </a:bodyPr>
          <a:lstStyle/>
          <a:p>
            <a:r>
              <a:rPr lang="es-ES" b="1" dirty="0">
                <a:solidFill>
                  <a:srgbClr val="FFFF00"/>
                </a:solidFill>
              </a:rPr>
              <a:t>14</a:t>
            </a:r>
            <a:endParaRPr lang="es-CL" b="1" dirty="0">
              <a:solidFill>
                <a:srgbClr val="FFFF00"/>
              </a:solidFill>
            </a:endParaRPr>
          </a:p>
        </p:txBody>
      </p:sp>
      <p:sp>
        <p:nvSpPr>
          <p:cNvPr id="10" name="CuadroTexto 9">
            <a:extLst>
              <a:ext uri="{FF2B5EF4-FFF2-40B4-BE49-F238E27FC236}">
                <a16:creationId xmlns="" xmlns:a16="http://schemas.microsoft.com/office/drawing/2014/main" id="{A3A4A930-4811-44BF-BFED-F73776C3F7D6}"/>
              </a:ext>
            </a:extLst>
          </p:cNvPr>
          <p:cNvSpPr txBox="1"/>
          <p:nvPr/>
        </p:nvSpPr>
        <p:spPr>
          <a:xfrm>
            <a:off x="4114800" y="3691528"/>
            <a:ext cx="3444948" cy="2831544"/>
          </a:xfrm>
          <a:prstGeom prst="rect">
            <a:avLst/>
          </a:prstGeom>
          <a:noFill/>
        </p:spPr>
        <p:txBody>
          <a:bodyPr wrap="square" rtlCol="0">
            <a:spAutoFit/>
          </a:bodyPr>
          <a:lstStyle/>
          <a:p>
            <a:r>
              <a:rPr lang="es-ES" sz="1600" dirty="0">
                <a:latin typeface="Arial" panose="020B0604020202020204" pitchFamily="34" charset="0"/>
                <a:cs typeface="Arial" panose="020B0604020202020204" pitchFamily="34" charset="0"/>
              </a:rPr>
              <a:t>Curl alternado de bíceps</a:t>
            </a:r>
          </a:p>
          <a:p>
            <a:endParaRPr lang="es-ES" sz="1600" dirty="0">
              <a:latin typeface="Arial" panose="020B0604020202020204" pitchFamily="34" charset="0"/>
              <a:cs typeface="Arial" panose="020B0604020202020204" pitchFamily="34" charset="0"/>
            </a:endParaRPr>
          </a:p>
          <a:p>
            <a:r>
              <a:rPr lang="es-ES" sz="1600" dirty="0">
                <a:latin typeface="Arial" panose="020B0604020202020204" pitchFamily="34" charset="0"/>
                <a:cs typeface="Arial" panose="020B0604020202020204" pitchFamily="34" charset="0"/>
              </a:rPr>
              <a:t>Remplazar las mancuernas por kilos de azúcar, arroz o sal, o llenar botellas de medio litro con agua o tierra y realizar el ejercicio  que demuestra el video.</a:t>
            </a:r>
          </a:p>
          <a:p>
            <a:endParaRPr lang="es-ES" sz="1600" b="1" dirty="0">
              <a:solidFill>
                <a:srgbClr val="FFFF00"/>
              </a:solidFill>
              <a:latin typeface="Arial" panose="020B0604020202020204" pitchFamily="34" charset="0"/>
              <a:cs typeface="Arial" panose="020B0604020202020204" pitchFamily="34" charset="0"/>
            </a:endParaRPr>
          </a:p>
          <a:p>
            <a:r>
              <a:rPr lang="es-ES" sz="1600" b="1" dirty="0">
                <a:solidFill>
                  <a:srgbClr val="FFFF00"/>
                </a:solidFill>
                <a:latin typeface="Arial" panose="020B0604020202020204" pitchFamily="34" charset="0"/>
                <a:cs typeface="Arial" panose="020B0604020202020204" pitchFamily="34" charset="0"/>
              </a:rPr>
              <a:t>4 series de </a:t>
            </a:r>
          </a:p>
          <a:p>
            <a:r>
              <a:rPr lang="es-ES" sz="1600" b="1" dirty="0">
                <a:solidFill>
                  <a:srgbClr val="FFFF00"/>
                </a:solidFill>
                <a:latin typeface="Arial" panose="020B0604020202020204" pitchFamily="34" charset="0"/>
                <a:cs typeface="Arial" panose="020B0604020202020204" pitchFamily="34" charset="0"/>
              </a:rPr>
              <a:t>10 repeticiones x mano</a:t>
            </a:r>
          </a:p>
          <a:p>
            <a:endParaRPr lang="es-CL" dirty="0"/>
          </a:p>
        </p:txBody>
      </p:sp>
      <p:pic>
        <p:nvPicPr>
          <p:cNvPr id="12" name="Imagen 11">
            <a:extLst>
              <a:ext uri="{FF2B5EF4-FFF2-40B4-BE49-F238E27FC236}">
                <a16:creationId xmlns="" xmlns:a16="http://schemas.microsoft.com/office/drawing/2014/main" id="{59E4043B-7459-4B07-B82F-D627876AC2B3}"/>
              </a:ext>
            </a:extLst>
          </p:cNvPr>
          <p:cNvPicPr>
            <a:picLocks noChangeAspect="1"/>
          </p:cNvPicPr>
          <p:nvPr/>
        </p:nvPicPr>
        <p:blipFill>
          <a:blip r:embed="rId4"/>
          <a:stretch>
            <a:fillRect/>
          </a:stretch>
        </p:blipFill>
        <p:spPr>
          <a:xfrm>
            <a:off x="8427521" y="1463956"/>
            <a:ext cx="3444948" cy="2344811"/>
          </a:xfrm>
          <a:prstGeom prst="rect">
            <a:avLst/>
          </a:prstGeom>
        </p:spPr>
      </p:pic>
      <p:sp>
        <p:nvSpPr>
          <p:cNvPr id="13" name="CuadroTexto 12">
            <a:extLst>
              <a:ext uri="{FF2B5EF4-FFF2-40B4-BE49-F238E27FC236}">
                <a16:creationId xmlns="" xmlns:a16="http://schemas.microsoft.com/office/drawing/2014/main" id="{2C7E5147-0A2C-45B2-9DF1-4FA55E75E5AF}"/>
              </a:ext>
            </a:extLst>
          </p:cNvPr>
          <p:cNvSpPr txBox="1"/>
          <p:nvPr/>
        </p:nvSpPr>
        <p:spPr>
          <a:xfrm>
            <a:off x="8271859" y="1094624"/>
            <a:ext cx="441146" cy="369332"/>
          </a:xfrm>
          <a:prstGeom prst="rect">
            <a:avLst/>
          </a:prstGeom>
          <a:noFill/>
        </p:spPr>
        <p:txBody>
          <a:bodyPr wrap="none" rtlCol="0">
            <a:spAutoFit/>
          </a:bodyPr>
          <a:lstStyle/>
          <a:p>
            <a:r>
              <a:rPr lang="es-ES" b="1" dirty="0">
                <a:solidFill>
                  <a:srgbClr val="FFFF00"/>
                </a:solidFill>
              </a:rPr>
              <a:t>15</a:t>
            </a:r>
            <a:endParaRPr lang="es-CL" b="1" dirty="0">
              <a:solidFill>
                <a:srgbClr val="FFFF00"/>
              </a:solidFill>
            </a:endParaRPr>
          </a:p>
        </p:txBody>
      </p:sp>
      <p:sp>
        <p:nvSpPr>
          <p:cNvPr id="14" name="Rectángulo 13">
            <a:extLst>
              <a:ext uri="{FF2B5EF4-FFF2-40B4-BE49-F238E27FC236}">
                <a16:creationId xmlns="" xmlns:a16="http://schemas.microsoft.com/office/drawing/2014/main" id="{4BF2E374-E83D-4443-97B3-F6CF5DC959DD}"/>
              </a:ext>
            </a:extLst>
          </p:cNvPr>
          <p:cNvSpPr/>
          <p:nvPr/>
        </p:nvSpPr>
        <p:spPr>
          <a:xfrm>
            <a:off x="8427521" y="3825192"/>
            <a:ext cx="3444949" cy="2800767"/>
          </a:xfrm>
          <a:prstGeom prst="rect">
            <a:avLst/>
          </a:prstGeom>
        </p:spPr>
        <p:txBody>
          <a:bodyPr wrap="square">
            <a:spAutoFit/>
          </a:bodyPr>
          <a:lstStyle/>
          <a:p>
            <a:r>
              <a:rPr lang="es-ES" sz="1600" dirty="0">
                <a:latin typeface="Arial" panose="020B0604020202020204" pitchFamily="34" charset="0"/>
                <a:cs typeface="Arial" panose="020B0604020202020204" pitchFamily="34" charset="0"/>
              </a:rPr>
              <a:t>Patada de tríceps: </a:t>
            </a:r>
          </a:p>
          <a:p>
            <a:endParaRPr lang="es-ES" sz="1600" dirty="0">
              <a:latin typeface="Arial" panose="020B0604020202020204" pitchFamily="34" charset="0"/>
              <a:cs typeface="Arial" panose="020B0604020202020204" pitchFamily="34" charset="0"/>
            </a:endParaRPr>
          </a:p>
          <a:p>
            <a:r>
              <a:rPr lang="es-ES" sz="1600" dirty="0">
                <a:latin typeface="Arial" panose="020B0604020202020204" pitchFamily="34" charset="0"/>
                <a:cs typeface="Arial" panose="020B0604020202020204" pitchFamily="34" charset="0"/>
              </a:rPr>
              <a:t>Remplazar las mancuernas por kilos de azúcar, arroz o sal, o llenar botellas de medio litro con agua o tierra y realizar el ejercicio  que demuestra el video.</a:t>
            </a:r>
          </a:p>
          <a:p>
            <a:endParaRPr lang="es-ES" sz="1600" b="1" dirty="0">
              <a:solidFill>
                <a:srgbClr val="FFFF00"/>
              </a:solidFill>
              <a:latin typeface="Arial" panose="020B0604020202020204" pitchFamily="34" charset="0"/>
              <a:cs typeface="Arial" panose="020B0604020202020204" pitchFamily="34" charset="0"/>
            </a:endParaRPr>
          </a:p>
          <a:p>
            <a:r>
              <a:rPr lang="es-ES" sz="1600" b="1" dirty="0">
                <a:solidFill>
                  <a:srgbClr val="FFFF00"/>
                </a:solidFill>
                <a:latin typeface="Arial" panose="020B0604020202020204" pitchFamily="34" charset="0"/>
                <a:cs typeface="Arial" panose="020B0604020202020204" pitchFamily="34" charset="0"/>
              </a:rPr>
              <a:t>4 series de </a:t>
            </a:r>
          </a:p>
          <a:p>
            <a:r>
              <a:rPr lang="es-ES" sz="1600" b="1" dirty="0">
                <a:solidFill>
                  <a:srgbClr val="FFFF00"/>
                </a:solidFill>
                <a:latin typeface="Arial" panose="020B0604020202020204" pitchFamily="34" charset="0"/>
                <a:cs typeface="Arial" panose="020B0604020202020204" pitchFamily="34" charset="0"/>
              </a:rPr>
              <a:t>10 repeticiones con ambas manos al mismo tiempo</a:t>
            </a:r>
          </a:p>
        </p:txBody>
      </p:sp>
      <p:pic>
        <p:nvPicPr>
          <p:cNvPr id="3" name="Imagen 2">
            <a:extLst>
              <a:ext uri="{FF2B5EF4-FFF2-40B4-BE49-F238E27FC236}">
                <a16:creationId xmlns="" xmlns:a16="http://schemas.microsoft.com/office/drawing/2014/main" id="{8C2D1DF7-6C7B-44AC-8762-EF7CC30E8B93}"/>
              </a:ext>
            </a:extLst>
          </p:cNvPr>
          <p:cNvPicPr>
            <a:picLocks noChangeAspect="1"/>
          </p:cNvPicPr>
          <p:nvPr/>
        </p:nvPicPr>
        <p:blipFill>
          <a:blip r:embed="rId5"/>
          <a:stretch>
            <a:fillRect/>
          </a:stretch>
        </p:blipFill>
        <p:spPr>
          <a:xfrm>
            <a:off x="179616" y="151898"/>
            <a:ext cx="707197" cy="707197"/>
          </a:xfrm>
          <a:prstGeom prst="rect">
            <a:avLst/>
          </a:prstGeom>
        </p:spPr>
      </p:pic>
      <p:pic>
        <p:nvPicPr>
          <p:cNvPr id="7" name="Imagen 6">
            <a:extLst>
              <a:ext uri="{FF2B5EF4-FFF2-40B4-BE49-F238E27FC236}">
                <a16:creationId xmlns="" xmlns:a16="http://schemas.microsoft.com/office/drawing/2014/main" id="{0D2880D5-E28B-4FAC-B8AA-50A596AC830A}"/>
              </a:ext>
            </a:extLst>
          </p:cNvPr>
          <p:cNvPicPr>
            <a:picLocks noChangeAspect="1"/>
          </p:cNvPicPr>
          <p:nvPr/>
        </p:nvPicPr>
        <p:blipFill>
          <a:blip r:embed="rId6"/>
          <a:stretch>
            <a:fillRect/>
          </a:stretch>
        </p:blipFill>
        <p:spPr>
          <a:xfrm>
            <a:off x="10419345" y="232041"/>
            <a:ext cx="1518036" cy="743776"/>
          </a:xfrm>
          <a:prstGeom prst="rect">
            <a:avLst/>
          </a:prstGeom>
        </p:spPr>
      </p:pic>
    </p:spTree>
    <p:extLst>
      <p:ext uri="{BB962C8B-B14F-4D97-AF65-F5344CB8AC3E}">
        <p14:creationId xmlns:p14="http://schemas.microsoft.com/office/powerpoint/2010/main" val="369721896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lla">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Template>TM03457485[[fn=Malla]]</Template>
  <TotalTime>469</TotalTime>
  <Words>1534</Words>
  <Application>Microsoft Office PowerPoint</Application>
  <PresentationFormat>Panorámica</PresentationFormat>
  <Paragraphs>227</Paragraphs>
  <Slides>14</Slides>
  <Notes>0</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14</vt:i4>
      </vt:variant>
    </vt:vector>
  </HeadingPairs>
  <TitlesOfParts>
    <vt:vector size="17" baseType="lpstr">
      <vt:lpstr>Arial</vt:lpstr>
      <vt:lpstr>Century Gothic</vt:lpstr>
      <vt:lpstr>Malla</vt:lpstr>
      <vt:lpstr>Actividad física en tiempos de covid-19</vt:lpstr>
      <vt:lpstr>Presentación de PowerPoint</vt:lpstr>
      <vt:lpstr>Rutina de ejercicios FULL BODY mujeres y hombres </vt:lpstr>
      <vt:lpstr>Calentamiento todos los días de ejercicio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Datos  </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Actividad física en tiempos de covid-19</dc:title>
  <dc:creator>miguel ramos</dc:creator>
  <cp:lastModifiedBy>Usuario de Windows</cp:lastModifiedBy>
  <cp:revision>42</cp:revision>
  <dcterms:created xsi:type="dcterms:W3CDTF">2020-03-23T15:40:14Z</dcterms:created>
  <dcterms:modified xsi:type="dcterms:W3CDTF">2020-04-06T21:43:54Z</dcterms:modified>
</cp:coreProperties>
</file>